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969" autoAdjust="0"/>
    <p:restoredTop sz="94660"/>
  </p:normalViewPr>
  <p:slideViewPr>
    <p:cSldViewPr snapToGrid="0">
      <p:cViewPr varScale="1">
        <p:scale>
          <a:sx n="76" d="100"/>
          <a:sy n="76" d="100"/>
        </p:scale>
        <p:origin x="126" y="174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sidhuvu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3" name="Platshållare fö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3F3A78-C801-46B1-AB27-CAFA9564DB3C}" type="datetimeFigureOut">
              <a:rPr lang="sv-SE" smtClean="0"/>
              <a:t>2024-04-15</a:t>
            </a:fld>
            <a:endParaRPr lang="sv-SE"/>
          </a:p>
        </p:txBody>
      </p:sp>
      <p:sp>
        <p:nvSpPr>
          <p:cNvPr id="4" name="Platshållare för bildobjekt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sv-SE"/>
          </a:p>
        </p:txBody>
      </p:sp>
      <p:sp>
        <p:nvSpPr>
          <p:cNvPr id="5" name="Platshållare för anteckninga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34D810A-7761-4590-817B-FE9ABEFA2C00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9136129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446534" y="3085765"/>
            <a:ext cx="11262866" cy="33048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1191" y="1020431"/>
            <a:ext cx="10993549" cy="1475013"/>
          </a:xfrm>
          <a:effectLst/>
        </p:spPr>
        <p:txBody>
          <a:bodyPr anchor="b">
            <a:normAutofit/>
          </a:bodyPr>
          <a:lstStyle>
            <a:lvl1pPr>
              <a:defRPr sz="3600">
                <a:solidFill>
                  <a:schemeClr val="accent1"/>
                </a:solidFill>
              </a:defRPr>
            </a:lvl1pPr>
          </a:lstStyle>
          <a:p>
            <a:r>
              <a:rPr lang="sv-SE"/>
              <a:t>Klicka här för att ändra mall för rubrikformat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81194" y="2495445"/>
            <a:ext cx="10993546" cy="590321"/>
          </a:xfrm>
        </p:spPr>
        <p:txBody>
          <a:bodyPr anchor="t">
            <a:normAutofit/>
          </a:bodyPr>
          <a:lstStyle>
            <a:lvl1pPr marL="0" indent="0" algn="l">
              <a:buNone/>
              <a:defRPr sz="1600" cap="all">
                <a:solidFill>
                  <a:schemeClr val="accent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v-SE"/>
              <a:t>Klicka här för att ändra mall för underrubrikformat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605951" y="5956137"/>
            <a:ext cx="2844800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AE9A3966-C53D-4A28-B459-013DD86E01CB}" type="datetimeFigureOut">
              <a:rPr lang="sv-SE" smtClean="0"/>
              <a:t>2024-04-15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81192" y="5951811"/>
            <a:ext cx="6917210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558300" y="5956137"/>
            <a:ext cx="1016440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95AD5A3F-C739-4D51-9364-F5388D2755B6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1046423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spect="1"/>
          </p:cNvSpPr>
          <p:nvPr/>
        </p:nvSpPr>
        <p:spPr>
          <a:xfrm>
            <a:off x="440286" y="614407"/>
            <a:ext cx="11309338" cy="118929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581192" y="702156"/>
            <a:ext cx="11029616" cy="1013800"/>
          </a:xfrm>
        </p:spPr>
        <p:txBody>
          <a:bodyPr/>
          <a:lstStyle/>
          <a:p>
            <a:r>
              <a:rPr lang="sv-SE"/>
              <a:t>Klicka här för att ändra mall för rubrikformat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9A3966-C53D-4A28-B459-013DD86E01CB}" type="datetimeFigureOut">
              <a:rPr lang="sv-SE" smtClean="0"/>
              <a:t>2024-04-15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D5A3F-C739-4D51-9364-F5388D2755B6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596197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8839201" y="599725"/>
            <a:ext cx="2906817" cy="581695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1" y="675726"/>
            <a:ext cx="2004164" cy="5183073"/>
          </a:xfrm>
        </p:spPr>
        <p:txBody>
          <a:bodyPr vert="eaVert"/>
          <a:lstStyle/>
          <a:p>
            <a:r>
              <a:rPr lang="sv-SE"/>
              <a:t>Klicka här för att ändra mall för rubrikformat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74923" y="675726"/>
            <a:ext cx="7896279" cy="5183073"/>
          </a:xfrm>
        </p:spPr>
        <p:txBody>
          <a:bodyPr vert="eaVert" anchor="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93673" y="5956137"/>
            <a:ext cx="1328141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AE9A3966-C53D-4A28-B459-013DD86E01CB}" type="datetimeFigureOut">
              <a:rPr lang="sv-SE" smtClean="0"/>
              <a:t>2024-04-15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774923" y="5951811"/>
            <a:ext cx="7896279" cy="365125"/>
          </a:xfrm>
        </p:spPr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446615" y="5956137"/>
            <a:ext cx="1164195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95AD5A3F-C739-4D51-9364-F5388D2755B6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9005128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440286" y="614407"/>
            <a:ext cx="11309338" cy="118929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2" y="702156"/>
            <a:ext cx="11029616" cy="1013800"/>
          </a:xfrm>
        </p:spPr>
        <p:txBody>
          <a:bodyPr/>
          <a:lstStyle/>
          <a:p>
            <a:r>
              <a:rPr lang="sv-SE"/>
              <a:t>Klicka här för att ändra mall för rubrikformat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1192" y="2180496"/>
            <a:ext cx="11029615" cy="3678303"/>
          </a:xfrm>
        </p:spPr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643BD-EB3D-4224-B2CA-5D2470018381}" type="datetime1">
              <a:rPr lang="sv-SE" smtClean="0"/>
              <a:t>2024-04-15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558300" y="5956137"/>
            <a:ext cx="1052508" cy="365125"/>
          </a:xfrm>
        </p:spPr>
        <p:txBody>
          <a:bodyPr/>
          <a:lstStyle/>
          <a:p>
            <a:fld id="{95AD5A3F-C739-4D51-9364-F5388D2755B6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519669067"/>
      </p:ext>
    </p:extLst>
  </p:cSld>
  <p:clrMapOvr>
    <a:masterClrMapping/>
  </p:clrMapOvr>
  <p:hf hdr="0" ftr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spect="1"/>
          </p:cNvSpPr>
          <p:nvPr/>
        </p:nvSpPr>
        <p:spPr>
          <a:xfrm>
            <a:off x="447817" y="5141974"/>
            <a:ext cx="11290860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3" y="3043910"/>
            <a:ext cx="11029615" cy="1497507"/>
          </a:xfrm>
        </p:spPr>
        <p:txBody>
          <a:bodyPr anchor="b">
            <a:normAutofit/>
          </a:bodyPr>
          <a:lstStyle>
            <a:lvl1pPr algn="l">
              <a:defRPr sz="3600" b="0" cap="all">
                <a:solidFill>
                  <a:schemeClr val="accent1"/>
                </a:solidFill>
              </a:defRPr>
            </a:lvl1pPr>
          </a:lstStyle>
          <a:p>
            <a:r>
              <a:rPr lang="sv-SE"/>
              <a:t>Klicka här för att ändra mall för rubrikformat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1192" y="4541417"/>
            <a:ext cx="11029615" cy="600556"/>
          </a:xfrm>
        </p:spPr>
        <p:txBody>
          <a:bodyPr anchor="t">
            <a:normAutofit/>
          </a:bodyPr>
          <a:lstStyle>
            <a:lvl1pPr marL="0" indent="0" algn="l">
              <a:buNone/>
              <a:defRPr sz="1800" cap="all">
                <a:solidFill>
                  <a:schemeClr val="accent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AE9A3966-C53D-4A28-B459-013DD86E01CB}" type="datetimeFigureOut">
              <a:rPr lang="sv-SE" smtClean="0"/>
              <a:t>2024-04-15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95AD5A3F-C739-4D51-9364-F5388D2755B6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8451869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spect="1"/>
          </p:cNvSpPr>
          <p:nvPr/>
        </p:nvSpPr>
        <p:spPr>
          <a:xfrm>
            <a:off x="445982" y="606554"/>
            <a:ext cx="11300036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3" y="729658"/>
            <a:ext cx="11029616" cy="988332"/>
          </a:xfrm>
        </p:spPr>
        <p:txBody>
          <a:bodyPr/>
          <a:lstStyle/>
          <a:p>
            <a:r>
              <a:rPr lang="sv-SE"/>
              <a:t>Klicka här för att ändra mall för rubrikformat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81193" y="2228003"/>
            <a:ext cx="5422390" cy="3633047"/>
          </a:xfrm>
        </p:spPr>
        <p:txBody>
          <a:bodyPr>
            <a:normAutofit/>
          </a:bodyPr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8417" y="2228003"/>
            <a:ext cx="5422392" cy="3633047"/>
          </a:xfrm>
        </p:spPr>
        <p:txBody>
          <a:bodyPr>
            <a:normAutofit/>
          </a:bodyPr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9A3966-C53D-4A28-B459-013DD86E01CB}" type="datetimeFigureOut">
              <a:rPr lang="sv-SE" smtClean="0"/>
              <a:t>2024-04-15</a:t>
            </a:fld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D5A3F-C739-4D51-9364-F5388D2755B6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597669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>
            <a:spLocks noChangeAspect="1"/>
          </p:cNvSpPr>
          <p:nvPr/>
        </p:nvSpPr>
        <p:spPr>
          <a:xfrm>
            <a:off x="445982" y="606554"/>
            <a:ext cx="11300036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581193" y="729658"/>
            <a:ext cx="11029616" cy="988332"/>
          </a:xfrm>
        </p:spPr>
        <p:txBody>
          <a:bodyPr/>
          <a:lstStyle/>
          <a:p>
            <a:r>
              <a:rPr lang="sv-SE"/>
              <a:t>Klicka här för att ändra mall för rubrikformat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7219" y="2250892"/>
            <a:ext cx="5087075" cy="536005"/>
          </a:xfrm>
        </p:spPr>
        <p:txBody>
          <a:bodyPr anchor="b">
            <a:noAutofit/>
          </a:bodyPr>
          <a:lstStyle>
            <a:lvl1pPr marL="0" indent="0">
              <a:buNone/>
              <a:defRPr sz="2200" b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1194" y="2926052"/>
            <a:ext cx="5393100" cy="2934999"/>
          </a:xfrm>
        </p:spPr>
        <p:txBody>
          <a:bodyPr anchor="t">
            <a:normAutofit/>
          </a:bodyPr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3735" y="2250892"/>
            <a:ext cx="5087073" cy="553373"/>
          </a:xfrm>
        </p:spPr>
        <p:txBody>
          <a:bodyPr anchor="b">
            <a:noAutofit/>
          </a:bodyPr>
          <a:lstStyle>
            <a:lvl1pPr marL="0" indent="0">
              <a:buNone/>
              <a:defRPr sz="2200" b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709" y="2926052"/>
            <a:ext cx="5393100" cy="2934999"/>
          </a:xfrm>
        </p:spPr>
        <p:txBody>
          <a:bodyPr anchor="t">
            <a:normAutofit/>
          </a:bodyPr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9A3966-C53D-4A28-B459-013DD86E01CB}" type="datetimeFigureOut">
              <a:rPr lang="sv-SE" smtClean="0"/>
              <a:t>2024-04-15</a:t>
            </a:fld>
            <a:endParaRPr lang="sv-S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D5A3F-C739-4D51-9364-F5388D2755B6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6312381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440683" y="606554"/>
            <a:ext cx="11300036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575894" y="729658"/>
            <a:ext cx="11029616" cy="988332"/>
          </a:xfrm>
        </p:spPr>
        <p:txBody>
          <a:bodyPr/>
          <a:lstStyle/>
          <a:p>
            <a:r>
              <a:rPr lang="sv-SE"/>
              <a:t>Klicka här för att ändra mall för rubrikformat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9A3966-C53D-4A28-B459-013DD86E01CB}" type="datetimeFigureOut">
              <a:rPr lang="sv-SE" smtClean="0"/>
              <a:t>2024-04-15</a:t>
            </a:fld>
            <a:endParaRPr lang="sv-S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D5A3F-C739-4D51-9364-F5388D2755B6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9280347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9A3966-C53D-4A28-B459-013DD86E01CB}" type="datetimeFigureOut">
              <a:rPr lang="sv-SE" smtClean="0"/>
              <a:t>2024-04-15</a:t>
            </a:fld>
            <a:endParaRPr lang="sv-S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D5A3F-C739-4D51-9364-F5388D2755B6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8008448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ext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>
            <a:spLocks noChangeAspect="1"/>
          </p:cNvSpPr>
          <p:nvPr/>
        </p:nvSpPr>
        <p:spPr>
          <a:xfrm>
            <a:off x="447817" y="5141973"/>
            <a:ext cx="11298200" cy="1274702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2" y="5262296"/>
            <a:ext cx="4909445" cy="689514"/>
          </a:xfrm>
        </p:spPr>
        <p:txBody>
          <a:bodyPr anchor="ctr"/>
          <a:lstStyle>
            <a:lvl1pPr algn="l">
              <a:defRPr sz="2000" b="0"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sv-SE"/>
              <a:t>Klicka här för att ändra mall för rubrikformat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7816" y="601200"/>
            <a:ext cx="11292840" cy="4204800"/>
          </a:xfrm>
        </p:spPr>
        <p:txBody>
          <a:bodyPr anchor="ctr">
            <a:normAutofit/>
          </a:bodyPr>
          <a:lstStyle>
            <a:lvl1pPr>
              <a:defRPr sz="2000">
                <a:solidFill>
                  <a:schemeClr val="tx2"/>
                </a:solidFill>
              </a:defRPr>
            </a:lvl1pPr>
            <a:lvl2pPr>
              <a:defRPr sz="1800">
                <a:solidFill>
                  <a:schemeClr val="tx2"/>
                </a:solidFill>
              </a:defRPr>
            </a:lvl2pPr>
            <a:lvl3pPr>
              <a:defRPr sz="1600">
                <a:solidFill>
                  <a:schemeClr val="tx2"/>
                </a:solidFill>
              </a:defRPr>
            </a:lvl3pPr>
            <a:lvl4pPr>
              <a:defRPr sz="1400">
                <a:solidFill>
                  <a:schemeClr val="tx2"/>
                </a:solidFill>
              </a:defRPr>
            </a:lvl4pPr>
            <a:lvl5pPr>
              <a:defRPr sz="1400">
                <a:solidFill>
                  <a:schemeClr val="tx2"/>
                </a:solidFill>
              </a:defRPr>
            </a:lvl5pPr>
            <a:lvl6pPr>
              <a:defRPr sz="1400">
                <a:solidFill>
                  <a:schemeClr val="tx2"/>
                </a:solidFill>
              </a:defRPr>
            </a:lvl6pPr>
            <a:lvl7pPr>
              <a:defRPr sz="1400">
                <a:solidFill>
                  <a:schemeClr val="tx2"/>
                </a:solidFill>
              </a:defRPr>
            </a:lvl7pPr>
            <a:lvl8pPr>
              <a:defRPr sz="1400">
                <a:solidFill>
                  <a:schemeClr val="tx2"/>
                </a:solidFill>
              </a:defRPr>
            </a:lvl8pPr>
            <a:lvl9pPr>
              <a:defRPr sz="1400">
                <a:solidFill>
                  <a:schemeClr val="tx2"/>
                </a:solidFill>
              </a:defRPr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40823" y="5262296"/>
            <a:ext cx="5869987" cy="689515"/>
          </a:xfrm>
        </p:spPr>
        <p:txBody>
          <a:bodyPr anchor="ctr">
            <a:normAutofit/>
          </a:bodyPr>
          <a:lstStyle>
            <a:lvl1pPr marL="0" indent="0" algn="r">
              <a:buNone/>
              <a:defRPr sz="1100">
                <a:solidFill>
                  <a:schemeClr val="bg1"/>
                </a:solidFill>
              </a:defRPr>
            </a:lvl1pPr>
            <a:lvl2pPr marL="457200" indent="0">
              <a:buNone/>
              <a:defRPr sz="11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AE9A3966-C53D-4A28-B459-013DD86E01CB}" type="datetimeFigureOut">
              <a:rPr lang="sv-SE" smtClean="0"/>
              <a:t>2024-04-15</a:t>
            </a:fld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95AD5A3F-C739-4D51-9364-F5388D2755B6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0780226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3" y="4693389"/>
            <a:ext cx="11029616" cy="566738"/>
          </a:xfrm>
        </p:spPr>
        <p:txBody>
          <a:bodyPr anchor="b">
            <a:normAutofit/>
          </a:bodyPr>
          <a:lstStyle>
            <a:lvl1pPr algn="l">
              <a:defRPr sz="2400" b="0">
                <a:solidFill>
                  <a:schemeClr val="accent1"/>
                </a:solidFill>
              </a:defRPr>
            </a:lvl1pPr>
          </a:lstStyle>
          <a:p>
            <a:r>
              <a:rPr lang="sv-SE"/>
              <a:t>Klicka här för att ändra mall för rubrikformat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47817" y="599725"/>
            <a:ext cx="11290859" cy="3557252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sv-SE"/>
              <a:t>Klicka på ikonen för att lägga till en bild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81192" y="5260127"/>
            <a:ext cx="11029617" cy="598671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9A3966-C53D-4A28-B459-013DD86E01CB}" type="datetimeFigureOut">
              <a:rPr lang="sv-SE" smtClean="0"/>
              <a:t>2024-04-15</a:t>
            </a:fld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D5A3F-C739-4D51-9364-F5388D2755B6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4851403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81192" y="705124"/>
            <a:ext cx="11029616" cy="118955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sv-SE"/>
              <a:t>Klicka här för att ändra mall för rubrikformat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1192" y="2336003"/>
            <a:ext cx="11029616" cy="35227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05951" y="5956137"/>
            <a:ext cx="28447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2"/>
                </a:solidFill>
              </a:defRPr>
            </a:lvl1pPr>
          </a:lstStyle>
          <a:p>
            <a:fld id="{AE9A3966-C53D-4A28-B459-013DD86E01CB}" type="datetimeFigureOut">
              <a:rPr lang="sv-SE" smtClean="0"/>
              <a:t>2024-04-15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81192" y="5951811"/>
            <a:ext cx="691721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cap="all">
                <a:solidFill>
                  <a:schemeClr val="accent2"/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58300" y="5956137"/>
            <a:ext cx="105251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2"/>
                </a:solidFill>
              </a:defRPr>
            </a:lvl1pPr>
          </a:lstStyle>
          <a:p>
            <a:fld id="{95AD5A3F-C739-4D51-9364-F5388D2755B6}" type="slidenum">
              <a:rPr lang="sv-SE" smtClean="0"/>
              <a:t>‹#›</a:t>
            </a:fld>
            <a:endParaRPr lang="sv-SE"/>
          </a:p>
        </p:txBody>
      </p:sp>
      <p:sp>
        <p:nvSpPr>
          <p:cNvPr id="9" name="Rectangle 8"/>
          <p:cNvSpPr/>
          <p:nvPr/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6898571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457200" rtl="0" eaLnBrk="1" latinLnBrk="0" hangingPunct="1">
        <a:spcBef>
          <a:spcPct val="0"/>
        </a:spcBef>
        <a:buNone/>
        <a:defRPr sz="2800" b="0" kern="1200" cap="all">
          <a:solidFill>
            <a:schemeClr val="bg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06000" indent="-306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800" kern="1200">
          <a:solidFill>
            <a:schemeClr val="tx2"/>
          </a:solidFill>
          <a:latin typeface="+mn-lt"/>
          <a:ea typeface="+mn-ea"/>
          <a:cs typeface="+mn-cs"/>
        </a:defRPr>
      </a:lvl1pPr>
      <a:lvl2pPr marL="630000" indent="-306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600" kern="1200">
          <a:solidFill>
            <a:schemeClr val="tx2"/>
          </a:solidFill>
          <a:latin typeface="+mn-lt"/>
          <a:ea typeface="+mn-ea"/>
          <a:cs typeface="+mn-cs"/>
        </a:defRPr>
      </a:lvl2pPr>
      <a:lvl3pPr marL="900000" indent="-270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400" kern="1200">
          <a:solidFill>
            <a:schemeClr val="tx2"/>
          </a:solidFill>
          <a:latin typeface="+mn-lt"/>
          <a:ea typeface="+mn-ea"/>
          <a:cs typeface="+mn-cs"/>
        </a:defRPr>
      </a:lvl3pPr>
      <a:lvl4pPr marL="1242000" indent="-234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4pPr>
      <a:lvl5pPr marL="1602000" indent="-234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5pPr>
      <a:lvl6pPr marL="19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6pPr>
      <a:lvl7pPr marL="22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7pPr>
      <a:lvl8pPr marL="25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8pPr>
      <a:lvl9pPr marL="28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E79A4DCB-1454-5AC9-CB81-E893BE5462D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v-SE" dirty="0"/>
              <a:t>Strategi för bättre kundservice</a:t>
            </a:r>
          </a:p>
        </p:txBody>
      </p:sp>
      <p:sp>
        <p:nvSpPr>
          <p:cNvPr id="3" name="Underrubrik 2">
            <a:extLst>
              <a:ext uri="{FF2B5EF4-FFF2-40B4-BE49-F238E27FC236}">
                <a16:creationId xmlns:a16="http://schemas.microsoft.com/office/drawing/2014/main" id="{89E5C98C-6369-7384-0B39-A4AD3B93F32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sv-SE" dirty="0"/>
              <a:t>Violas Handelsträdgård</a:t>
            </a:r>
          </a:p>
        </p:txBody>
      </p:sp>
    </p:spTree>
    <p:extLst>
      <p:ext uri="{BB962C8B-B14F-4D97-AF65-F5344CB8AC3E}">
        <p14:creationId xmlns:p14="http://schemas.microsoft.com/office/powerpoint/2010/main" val="91802654"/>
      </p:ext>
    </p:extLst>
  </p:cSld>
  <p:clrMapOvr>
    <a:masterClrMapping/>
  </p:clrMapOvr>
  <p:transition spd="med"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ED4C7B81-D441-1731-04C9-00543F1F3B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Övergripande mål</a:t>
            </a:r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146D7E5E-D43F-15AF-7442-1067FB789B3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/>
              <a:t>Våra kunder ska återkomma tack vare den trevliga personalen och den goda servicen.</a:t>
            </a:r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0ECB40D7-B302-A383-C37C-8CB71B126F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06C773-0B25-4437-B6B7-94700C526947}" type="datetime1">
              <a:rPr lang="sv-SE" smtClean="0"/>
              <a:t>2024-04-15</a:t>
            </a:fld>
            <a:endParaRPr lang="sv-SE"/>
          </a:p>
        </p:txBody>
      </p:sp>
      <p:sp>
        <p:nvSpPr>
          <p:cNvPr id="5" name="Platshållare för bildnummer 4">
            <a:extLst>
              <a:ext uri="{FF2B5EF4-FFF2-40B4-BE49-F238E27FC236}">
                <a16:creationId xmlns:a16="http://schemas.microsoft.com/office/drawing/2014/main" id="{97801B2D-1B07-3932-F937-C4EF97DDA8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D5A3F-C739-4D51-9364-F5388D2755B6}" type="slidenum">
              <a:rPr lang="sv-SE" smtClean="0"/>
              <a:t>2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901810358"/>
      </p:ext>
    </p:extLst>
  </p:cSld>
  <p:clrMapOvr>
    <a:masterClrMapping/>
  </p:clrMapOvr>
  <p:transition spd="med"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B85A5EED-E9D4-1BE8-DE45-743362ACFD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Mål</a:t>
            </a:r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0A0ED047-2A9E-94D3-D0E9-CD1E0FC15F1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/>
              <a:t>Öka omsättningen med 10 % per år.</a:t>
            </a:r>
          </a:p>
          <a:p>
            <a:r>
              <a:rPr lang="sv-SE" dirty="0"/>
              <a:t>Utöka med ytterligare två butiker inom tre år.</a:t>
            </a:r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35A9A7B3-FF88-F4F9-6A4B-8ED69F1F29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648A28-C3C0-4E97-9F2F-5CDC641BB24B}" type="datetime1">
              <a:rPr lang="sv-SE" smtClean="0"/>
              <a:t>2024-04-15</a:t>
            </a:fld>
            <a:endParaRPr lang="sv-SE"/>
          </a:p>
        </p:txBody>
      </p:sp>
      <p:sp>
        <p:nvSpPr>
          <p:cNvPr id="5" name="Platshållare för bildnummer 4">
            <a:extLst>
              <a:ext uri="{FF2B5EF4-FFF2-40B4-BE49-F238E27FC236}">
                <a16:creationId xmlns:a16="http://schemas.microsoft.com/office/drawing/2014/main" id="{9E930C06-0718-E890-F1DA-81A47166BF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D5A3F-C739-4D51-9364-F5388D2755B6}" type="slidenum">
              <a:rPr lang="sv-SE" smtClean="0"/>
              <a:t>3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07239402"/>
      </p:ext>
    </p:extLst>
  </p:cSld>
  <p:clrMapOvr>
    <a:masterClrMapping/>
  </p:clrMapOvr>
  <p:transition spd="med"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77DA29DC-8664-2F60-2461-D20E9F9FBA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Dagsläget</a:t>
            </a:r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56E87C99-06CC-6A52-D127-0D9B55AA54B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/>
              <a:t>Vilken servicenivå har vi idag?</a:t>
            </a:r>
          </a:p>
          <a:p>
            <a:r>
              <a:rPr lang="sv-SE" dirty="0"/>
              <a:t>Hur mäter vi service?</a:t>
            </a:r>
          </a:p>
          <a:p>
            <a:r>
              <a:rPr lang="sv-SE" dirty="0"/>
              <a:t>Kundservice kan alltid bli bättre.</a:t>
            </a:r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BDDA9FE2-2B22-0958-71C2-B7BC199FB3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252E93-6059-4EFC-A955-D89680F61F07}" type="datetime1">
              <a:rPr lang="sv-SE" smtClean="0"/>
              <a:t>2024-04-15</a:t>
            </a:fld>
            <a:endParaRPr lang="sv-SE"/>
          </a:p>
        </p:txBody>
      </p:sp>
      <p:sp>
        <p:nvSpPr>
          <p:cNvPr id="5" name="Platshållare för bildnummer 4">
            <a:extLst>
              <a:ext uri="{FF2B5EF4-FFF2-40B4-BE49-F238E27FC236}">
                <a16:creationId xmlns:a16="http://schemas.microsoft.com/office/drawing/2014/main" id="{F69869E6-3404-2A4E-D118-21445B1BE7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D5A3F-C739-4D51-9364-F5388D2755B6}" type="slidenum">
              <a:rPr lang="sv-SE" smtClean="0"/>
              <a:t>4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225617329"/>
      </p:ext>
    </p:extLst>
  </p:cSld>
  <p:clrMapOvr>
    <a:masterClrMapping/>
  </p:clrMapOvr>
  <p:transition spd="med"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C6EB5C36-3987-2014-F680-55B8489DBD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Varför satsa på service?</a:t>
            </a:r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B87079AF-5FC6-7819-4DAA-B9301520EE8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/>
              <a:t>Flera stora kedjor som konkurrerar med låga priser.</a:t>
            </a:r>
          </a:p>
          <a:p>
            <a:r>
              <a:rPr lang="sv-SE" dirty="0"/>
              <a:t>Kunnig personal räcker inte i hård konkurrens.</a:t>
            </a:r>
          </a:p>
          <a:p>
            <a:r>
              <a:rPr lang="sv-SE" dirty="0"/>
              <a:t>Servicenivån avgör vilken butik kunden väljer.</a:t>
            </a:r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2F3F4B60-2AC7-D6A0-98E0-5DB0FAAFE9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A2018C-11DE-4972-9BDB-A9D1C5684D7C}" type="datetime1">
              <a:rPr lang="sv-SE" smtClean="0"/>
              <a:t>2024-04-15</a:t>
            </a:fld>
            <a:endParaRPr lang="sv-SE"/>
          </a:p>
        </p:txBody>
      </p:sp>
      <p:sp>
        <p:nvSpPr>
          <p:cNvPr id="5" name="Platshållare för bildnummer 4">
            <a:extLst>
              <a:ext uri="{FF2B5EF4-FFF2-40B4-BE49-F238E27FC236}">
                <a16:creationId xmlns:a16="http://schemas.microsoft.com/office/drawing/2014/main" id="{FC90D996-0EB1-EC88-2D91-452D09C522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D5A3F-C739-4D51-9364-F5388D2755B6}" type="slidenum">
              <a:rPr lang="sv-SE" smtClean="0"/>
              <a:t>5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89193925"/>
      </p:ext>
    </p:extLst>
  </p:cSld>
  <p:clrMapOvr>
    <a:masterClrMapping/>
  </p:clrMapOvr>
  <p:transition spd="med"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DFF32A30-7935-6B32-A94A-4C51A58B02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Hur får vi bättre service?</a:t>
            </a:r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7DBB365A-8EEC-7280-40B1-EBF7B91C1E4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/>
              <a:t>Öka kunskapen om kundservice.</a:t>
            </a:r>
          </a:p>
          <a:p>
            <a:r>
              <a:rPr lang="sv-SE" dirty="0"/>
              <a:t>Alla deltar i 10-veckors program för bättre kundservice.</a:t>
            </a:r>
          </a:p>
          <a:p>
            <a:r>
              <a:rPr lang="sv-SE" dirty="0"/>
              <a:t>Gemensam diskussion vid kick-off 15-16 mars.</a:t>
            </a:r>
          </a:p>
          <a:p>
            <a:r>
              <a:rPr lang="sv-SE" dirty="0"/>
              <a:t>Utvärdering vid årlig kick-off i mars.</a:t>
            </a:r>
          </a:p>
          <a:p>
            <a:endParaRPr lang="sv-SE" dirty="0"/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F9D6C1EF-1649-BCA8-AD18-3688B5A58A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E762EE-7B29-4FDC-A7DB-8B208363D4DD}" type="datetime1">
              <a:rPr lang="sv-SE" smtClean="0"/>
              <a:t>2024-04-15</a:t>
            </a:fld>
            <a:endParaRPr lang="sv-SE"/>
          </a:p>
        </p:txBody>
      </p:sp>
      <p:sp>
        <p:nvSpPr>
          <p:cNvPr id="5" name="Platshållare för bildnummer 4">
            <a:extLst>
              <a:ext uri="{FF2B5EF4-FFF2-40B4-BE49-F238E27FC236}">
                <a16:creationId xmlns:a16="http://schemas.microsoft.com/office/drawing/2014/main" id="{4D14ABC2-66C2-5BC4-B975-2F69CC3181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D5A3F-C739-4D51-9364-F5388D2755B6}" type="slidenum">
              <a:rPr lang="sv-SE" smtClean="0"/>
              <a:t>6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037365874"/>
      </p:ext>
    </p:extLst>
  </p:cSld>
  <p:clrMapOvr>
    <a:masterClrMapping/>
  </p:clrMapOvr>
  <p:transition spd="med"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6723EF6D-4F5B-3DBD-4413-6B72EE38F1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Kundservice är allas ansvar</a:t>
            </a:r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7EF41762-28E0-1116-D0C3-42DC1D7C5D7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/>
              <a:t>Tänk igenom följande innan kick-offen:</a:t>
            </a:r>
          </a:p>
          <a:p>
            <a:pPr lvl="1"/>
            <a:r>
              <a:rPr lang="sv-SE" dirty="0"/>
              <a:t>Vilken servicenivå ska vi ha?</a:t>
            </a:r>
          </a:p>
          <a:p>
            <a:pPr lvl="1"/>
            <a:r>
              <a:rPr lang="sv-SE" dirty="0"/>
              <a:t>Vad är vi duktiga på idag?</a:t>
            </a:r>
          </a:p>
          <a:p>
            <a:pPr lvl="1"/>
            <a:r>
              <a:rPr lang="sv-SE" dirty="0"/>
              <a:t>Vad är vi mindre duktiga på idag?</a:t>
            </a:r>
          </a:p>
          <a:p>
            <a:pPr lvl="1"/>
            <a:r>
              <a:rPr lang="sv-SE" dirty="0"/>
              <a:t>Vad kan vi förbättra?</a:t>
            </a:r>
          </a:p>
          <a:p>
            <a:pPr lvl="1"/>
            <a:r>
              <a:rPr lang="sv-SE" dirty="0"/>
              <a:t>Hur ska vi förbättra servicen?</a:t>
            </a:r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A57BA3BF-8EF6-5575-DD40-09DB2CE5FD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102620-4E8B-4098-9D54-78B316BD1C86}" type="datetime1">
              <a:rPr lang="sv-SE" smtClean="0"/>
              <a:t>2024-04-15</a:t>
            </a:fld>
            <a:endParaRPr lang="sv-SE"/>
          </a:p>
        </p:txBody>
      </p:sp>
      <p:sp>
        <p:nvSpPr>
          <p:cNvPr id="5" name="Platshållare för bildnummer 4">
            <a:extLst>
              <a:ext uri="{FF2B5EF4-FFF2-40B4-BE49-F238E27FC236}">
                <a16:creationId xmlns:a16="http://schemas.microsoft.com/office/drawing/2014/main" id="{E0D1C165-E5D4-F5F4-1FBE-12017C7342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D5A3F-C739-4D51-9364-F5388D2755B6}" type="slidenum">
              <a:rPr lang="sv-SE" smtClean="0"/>
              <a:t>7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882684060"/>
      </p:ext>
    </p:extLst>
  </p:cSld>
  <p:clrMapOvr>
    <a:masterClrMapping/>
  </p:clrMapOvr>
  <p:transition spd="med">
    <p:wipe dir="r"/>
  </p:transition>
</p:sld>
</file>

<file path=ppt/theme/theme1.xml><?xml version="1.0" encoding="utf-8"?>
<a:theme xmlns:a="http://schemas.openxmlformats.org/drawingml/2006/main" name="Utdelning">
  <a:themeElements>
    <a:clrScheme name="Utdelning">
      <a:dk1>
        <a:sysClr val="windowText" lastClr="000000"/>
      </a:dk1>
      <a:lt1>
        <a:sysClr val="window" lastClr="FFFFFF"/>
      </a:lt1>
      <a:dk2>
        <a:srgbClr val="3D3D3D"/>
      </a:dk2>
      <a:lt2>
        <a:srgbClr val="EBEBEB"/>
      </a:lt2>
      <a:accent1>
        <a:srgbClr val="4D1434"/>
      </a:accent1>
      <a:accent2>
        <a:srgbClr val="903163"/>
      </a:accent2>
      <a:accent3>
        <a:srgbClr val="B2324B"/>
      </a:accent3>
      <a:accent4>
        <a:srgbClr val="969FA7"/>
      </a:accent4>
      <a:accent5>
        <a:srgbClr val="66B1CE"/>
      </a:accent5>
      <a:accent6>
        <a:srgbClr val="40619D"/>
      </a:accent6>
      <a:hlink>
        <a:srgbClr val="828282"/>
      </a:hlink>
      <a:folHlink>
        <a:srgbClr val="A5A5A5"/>
      </a:folHlink>
    </a:clrScheme>
    <a:fontScheme name="Utdelning">
      <a:maj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Utdelning">
      <a:fillStyleLst>
        <a:solidFill>
          <a:schemeClr val="phClr"/>
        </a:solidFill>
        <a:gradFill rotWithShape="1">
          <a:gsLst>
            <a:gs pos="0">
              <a:schemeClr val="phClr">
                <a:tint val="68000"/>
                <a:alpha val="90000"/>
                <a:lumMod val="100000"/>
              </a:schemeClr>
            </a:gs>
            <a:gs pos="100000">
              <a:schemeClr val="phClr">
                <a:tint val="90000"/>
                <a:lumMod val="9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8000"/>
                <a:lumMod val="110000"/>
              </a:schemeClr>
            </a:gs>
            <a:gs pos="84000">
              <a:schemeClr val="phClr">
                <a:shade val="90000"/>
                <a:lumMod val="88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>
              <a:lumMod val="90000"/>
            </a:schemeClr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55000"/>
              </a:srgbClr>
            </a:outerShdw>
          </a:effectLst>
        </a:effectStyle>
        <a:effectStyle>
          <a:effectLst>
            <a:outerShdw blurRad="88900" dist="38100" dir="504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381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88000">
              <a:schemeClr val="phClr">
                <a:shade val="94000"/>
                <a:satMod val="110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8000"/>
                <a:satMod val="110000"/>
                <a:lumMod val="8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ividend" id="{9697A71B-4AB7-4A1A-BD5B-BB2D22835B57}" vid="{C21699FF-00E4-43C8-BBCC-D7E5536C3717}"/>
    </a:ext>
  </a:extLst>
</a:theme>
</file>

<file path=ppt/theme/theme2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TM03457464[[fn=Utdelning]]</Template>
  <TotalTime>12</TotalTime>
  <Words>175</Words>
  <Application>Microsoft Office PowerPoint</Application>
  <PresentationFormat>Bredbild</PresentationFormat>
  <Paragraphs>39</Paragraphs>
  <Slides>7</Slides>
  <Notes>0</Notes>
  <HiddenSlides>0</HiddenSlides>
  <MMClips>0</MMClips>
  <ScaleCrop>false</ScaleCrop>
  <HeadingPairs>
    <vt:vector size="6" baseType="variant">
      <vt:variant>
        <vt:lpstr>Använt teckensnitt</vt:lpstr>
      </vt:variant>
      <vt:variant>
        <vt:i4>3</vt:i4>
      </vt:variant>
      <vt:variant>
        <vt:lpstr>Tema</vt:lpstr>
      </vt:variant>
      <vt:variant>
        <vt:i4>1</vt:i4>
      </vt:variant>
      <vt:variant>
        <vt:lpstr>Bildrubriker</vt:lpstr>
      </vt:variant>
      <vt:variant>
        <vt:i4>7</vt:i4>
      </vt:variant>
    </vt:vector>
  </HeadingPairs>
  <TitlesOfParts>
    <vt:vector size="11" baseType="lpstr">
      <vt:lpstr>Aptos</vt:lpstr>
      <vt:lpstr>Gill Sans MT</vt:lpstr>
      <vt:lpstr>Wingdings 2</vt:lpstr>
      <vt:lpstr>Utdelning</vt:lpstr>
      <vt:lpstr>Strategi för bättre kundservice</vt:lpstr>
      <vt:lpstr>Övergripande mål</vt:lpstr>
      <vt:lpstr>Mål</vt:lpstr>
      <vt:lpstr>Dagsläget</vt:lpstr>
      <vt:lpstr>Varför satsa på service?</vt:lpstr>
      <vt:lpstr>Hur får vi bättre service?</vt:lpstr>
      <vt:lpstr>Kundservice är allas ansvar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Strategi för bättre kundservice</dc:title>
  <dc:creator>Eva Ansell</dc:creator>
  <cp:lastModifiedBy>Eva Ansell</cp:lastModifiedBy>
  <cp:revision>2</cp:revision>
  <dcterms:created xsi:type="dcterms:W3CDTF">2024-04-15T10:00:50Z</dcterms:created>
  <dcterms:modified xsi:type="dcterms:W3CDTF">2024-04-15T10:14:21Z</dcterms:modified>
</cp:coreProperties>
</file>