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06E0EA-65B5-4930-B03B-B1B3BAC10C38}" type="doc">
      <dgm:prSet loTypeId="urn:microsoft.com/office/officeart/2005/8/layout/target1" loCatId="relationship" qsTypeId="urn:microsoft.com/office/officeart/2005/8/quickstyle/simple4" qsCatId="simple" csTypeId="urn:microsoft.com/office/officeart/2005/8/colors/colorful1" csCatId="colorful"/>
      <dgm:spPr/>
    </dgm:pt>
    <dgm:pt modelId="{395E1315-4179-4CAC-8A4E-C5438D0E0178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b="0" i="0" u="none" strike="noStrike" cap="none" normalizeH="0" baseline="0" smtClean="0">
              <a:ln/>
              <a:effectLst/>
              <a:latin typeface="Arial" charset="0"/>
            </a:rPr>
            <a:t>Data</a:t>
          </a:r>
          <a:endParaRPr kumimoji="0" lang="sv-SE" b="0" i="0" u="none" strike="noStrike" cap="none" normalizeH="0" baseline="0" smtClean="0">
            <a:ln/>
            <a:effectLst/>
            <a:latin typeface="Arial" charset="0"/>
          </a:endParaRPr>
        </a:p>
      </dgm:t>
    </dgm:pt>
    <dgm:pt modelId="{346461D6-EE99-4772-9132-0F6D4994455C}" type="parTrans" cxnId="{FDBB1B20-22FC-44F0-B2FB-48C126D7026C}">
      <dgm:prSet/>
      <dgm:spPr/>
      <dgm:t>
        <a:bodyPr/>
        <a:lstStyle/>
        <a:p>
          <a:endParaRPr lang="sv-SE"/>
        </a:p>
      </dgm:t>
    </dgm:pt>
    <dgm:pt modelId="{58EAD303-C644-4119-8469-BCA8360D6877}" type="sibTrans" cxnId="{FDBB1B20-22FC-44F0-B2FB-48C126D7026C}">
      <dgm:prSet/>
      <dgm:spPr/>
      <dgm:t>
        <a:bodyPr/>
        <a:lstStyle/>
        <a:p>
          <a:endParaRPr lang="sv-SE"/>
        </a:p>
      </dgm:t>
    </dgm:pt>
    <dgm:pt modelId="{1034280D-9F47-4C8E-94F3-96D83472172F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b="0" i="0" u="none" strike="noStrike" cap="none" normalizeH="0" baseline="0" smtClean="0">
              <a:ln/>
              <a:effectLst/>
              <a:latin typeface="Arial" charset="0"/>
            </a:rPr>
            <a:t>Information</a:t>
          </a:r>
          <a:endParaRPr kumimoji="0" lang="sv-SE" b="0" i="0" u="none" strike="noStrike" cap="none" normalizeH="0" baseline="0" smtClean="0">
            <a:ln/>
            <a:effectLst/>
            <a:latin typeface="Arial" charset="0"/>
          </a:endParaRPr>
        </a:p>
      </dgm:t>
    </dgm:pt>
    <dgm:pt modelId="{34CB35C5-4608-4B14-A96A-A2EA022A7910}" type="parTrans" cxnId="{D9753ADE-24C5-44ED-B404-B816E6520BBC}">
      <dgm:prSet/>
      <dgm:spPr/>
      <dgm:t>
        <a:bodyPr/>
        <a:lstStyle/>
        <a:p>
          <a:endParaRPr lang="sv-SE"/>
        </a:p>
      </dgm:t>
    </dgm:pt>
    <dgm:pt modelId="{36B398D0-371F-4B07-972E-BABEEE9848B7}" type="sibTrans" cxnId="{D9753ADE-24C5-44ED-B404-B816E6520BBC}">
      <dgm:prSet/>
      <dgm:spPr/>
      <dgm:t>
        <a:bodyPr/>
        <a:lstStyle/>
        <a:p>
          <a:endParaRPr lang="sv-SE"/>
        </a:p>
      </dgm:t>
    </dgm:pt>
    <dgm:pt modelId="{6B9134B6-2B74-4599-B25B-EE4D8DD4C516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b="0" i="0" u="none" strike="noStrike" cap="none" normalizeH="0" baseline="0" smtClean="0">
              <a:ln/>
              <a:effectLst/>
              <a:latin typeface="Arial" charset="0"/>
            </a:rPr>
            <a:t>Kunskap</a:t>
          </a:r>
          <a:endParaRPr kumimoji="0" lang="sv-SE" b="0" i="0" u="none" strike="noStrike" cap="none" normalizeH="0" baseline="0" smtClean="0">
            <a:ln/>
            <a:effectLst/>
            <a:latin typeface="Arial" charset="0"/>
          </a:endParaRPr>
        </a:p>
      </dgm:t>
    </dgm:pt>
    <dgm:pt modelId="{F624D47E-3A51-46A8-A313-CA15BAAEBA68}" type="parTrans" cxnId="{56DE3B84-C09E-4CD7-8B8D-B099BB7E2318}">
      <dgm:prSet/>
      <dgm:spPr/>
      <dgm:t>
        <a:bodyPr/>
        <a:lstStyle/>
        <a:p>
          <a:endParaRPr lang="sv-SE"/>
        </a:p>
      </dgm:t>
    </dgm:pt>
    <dgm:pt modelId="{856ADDF5-6571-4989-9FAF-6E2AE2114D33}" type="sibTrans" cxnId="{56DE3B84-C09E-4CD7-8B8D-B099BB7E2318}">
      <dgm:prSet/>
      <dgm:spPr/>
      <dgm:t>
        <a:bodyPr/>
        <a:lstStyle/>
        <a:p>
          <a:endParaRPr lang="sv-SE"/>
        </a:p>
      </dgm:t>
    </dgm:pt>
    <dgm:pt modelId="{87F3E815-359A-4B1A-9477-FB15EF4683A0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b="0" i="0" u="none" strike="noStrike" cap="none" normalizeH="0" baseline="0" smtClean="0">
              <a:ln/>
              <a:effectLst/>
              <a:latin typeface="Arial" charset="0"/>
            </a:rPr>
            <a:t>Betydelse</a:t>
          </a:r>
          <a:endParaRPr kumimoji="0" lang="sv-SE" b="0" i="0" u="none" strike="noStrike" cap="none" normalizeH="0" baseline="0" smtClean="0">
            <a:ln/>
            <a:effectLst/>
            <a:latin typeface="Arial" charset="0"/>
          </a:endParaRPr>
        </a:p>
      </dgm:t>
    </dgm:pt>
    <dgm:pt modelId="{C8C06CF5-AB57-4D4A-93C3-FFF94B11C157}" type="parTrans" cxnId="{311E9E42-C101-4986-B879-6AFD9C9F14DC}">
      <dgm:prSet/>
      <dgm:spPr/>
      <dgm:t>
        <a:bodyPr/>
        <a:lstStyle/>
        <a:p>
          <a:endParaRPr lang="sv-SE"/>
        </a:p>
      </dgm:t>
    </dgm:pt>
    <dgm:pt modelId="{0B13A358-DD16-4A01-92A1-156BBA756E91}" type="sibTrans" cxnId="{311E9E42-C101-4986-B879-6AFD9C9F14DC}">
      <dgm:prSet/>
      <dgm:spPr/>
      <dgm:t>
        <a:bodyPr/>
        <a:lstStyle/>
        <a:p>
          <a:endParaRPr lang="sv-SE"/>
        </a:p>
      </dgm:t>
    </dgm:pt>
    <dgm:pt modelId="{97505DB0-F4F1-4C5A-91D5-8AAA33164267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b="0" i="0" u="none" strike="noStrike" cap="none" normalizeH="0" baseline="0" smtClean="0">
              <a:ln/>
              <a:effectLst/>
              <a:latin typeface="Arial" charset="0"/>
            </a:rPr>
            <a:t>Filosofi</a:t>
          </a:r>
          <a:endParaRPr kumimoji="0" lang="sv-SE" b="0" i="0" u="none" strike="noStrike" cap="none" normalizeH="0" baseline="0" smtClean="0">
            <a:ln/>
            <a:effectLst/>
            <a:latin typeface="Arial" charset="0"/>
          </a:endParaRPr>
        </a:p>
      </dgm:t>
    </dgm:pt>
    <dgm:pt modelId="{5B776E2A-3AED-4A5B-A80B-E5FB07D5D517}" type="parTrans" cxnId="{F34112EF-194E-42CE-9E14-8CCF4A43ADC5}">
      <dgm:prSet/>
      <dgm:spPr/>
      <dgm:t>
        <a:bodyPr/>
        <a:lstStyle/>
        <a:p>
          <a:endParaRPr lang="sv-SE"/>
        </a:p>
      </dgm:t>
    </dgm:pt>
    <dgm:pt modelId="{DB3825BD-C903-4FA3-B605-400B2ECFD628}" type="sibTrans" cxnId="{F34112EF-194E-42CE-9E14-8CCF4A43ADC5}">
      <dgm:prSet/>
      <dgm:spPr/>
      <dgm:t>
        <a:bodyPr/>
        <a:lstStyle/>
        <a:p>
          <a:endParaRPr lang="sv-SE"/>
        </a:p>
      </dgm:t>
    </dgm:pt>
    <dgm:pt modelId="{8B29106E-491E-45D8-8C55-85ED00D7AF23}" type="pres">
      <dgm:prSet presAssocID="{F206E0EA-65B5-4930-B03B-B1B3BAC10C38}" presName="composite" presStyleCnt="0">
        <dgm:presLayoutVars>
          <dgm:chMax val="5"/>
          <dgm:dir/>
          <dgm:resizeHandles val="exact"/>
        </dgm:presLayoutVars>
      </dgm:prSet>
      <dgm:spPr/>
    </dgm:pt>
    <dgm:pt modelId="{4BC3496C-AA25-48D4-95CD-BC793904EAF8}" type="pres">
      <dgm:prSet presAssocID="{395E1315-4179-4CAC-8A4E-C5438D0E0178}" presName="circle1" presStyleLbl="lnNode1" presStyleIdx="0" presStyleCnt="5"/>
      <dgm:spPr/>
    </dgm:pt>
    <dgm:pt modelId="{7C815FEC-7DB9-4550-BDEB-0157C11B9618}" type="pres">
      <dgm:prSet presAssocID="{395E1315-4179-4CAC-8A4E-C5438D0E0178}" presName="text1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30911593-8590-47A0-9427-D65123A3FA8D}" type="pres">
      <dgm:prSet presAssocID="{395E1315-4179-4CAC-8A4E-C5438D0E0178}" presName="line1" presStyleLbl="callout" presStyleIdx="0" presStyleCnt="10"/>
      <dgm:spPr/>
    </dgm:pt>
    <dgm:pt modelId="{C7DBCE92-F3BE-4375-8A8B-265102C4752F}" type="pres">
      <dgm:prSet presAssocID="{395E1315-4179-4CAC-8A4E-C5438D0E0178}" presName="d1" presStyleLbl="callout" presStyleIdx="1" presStyleCnt="10"/>
      <dgm:spPr/>
    </dgm:pt>
    <dgm:pt modelId="{0980E60E-1EFC-473F-9425-8394CC6ED143}" type="pres">
      <dgm:prSet presAssocID="{1034280D-9F47-4C8E-94F3-96D83472172F}" presName="circle2" presStyleLbl="lnNode1" presStyleIdx="1" presStyleCnt="5"/>
      <dgm:spPr/>
    </dgm:pt>
    <dgm:pt modelId="{298FD184-6F40-4267-96B6-E61F1153817B}" type="pres">
      <dgm:prSet presAssocID="{1034280D-9F47-4C8E-94F3-96D83472172F}" presName="text2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5F7AB124-73EF-44E6-BB9B-399B40762562}" type="pres">
      <dgm:prSet presAssocID="{1034280D-9F47-4C8E-94F3-96D83472172F}" presName="line2" presStyleLbl="callout" presStyleIdx="2" presStyleCnt="10"/>
      <dgm:spPr/>
    </dgm:pt>
    <dgm:pt modelId="{D9A545D4-63DA-4CC0-AE05-FC519FF57356}" type="pres">
      <dgm:prSet presAssocID="{1034280D-9F47-4C8E-94F3-96D83472172F}" presName="d2" presStyleLbl="callout" presStyleIdx="3" presStyleCnt="10"/>
      <dgm:spPr/>
    </dgm:pt>
    <dgm:pt modelId="{34A4AAF4-90B1-42C7-A8DE-170DC635F119}" type="pres">
      <dgm:prSet presAssocID="{6B9134B6-2B74-4599-B25B-EE4D8DD4C516}" presName="circle3" presStyleLbl="lnNode1" presStyleIdx="2" presStyleCnt="5"/>
      <dgm:spPr/>
    </dgm:pt>
    <dgm:pt modelId="{879C8EB1-936C-454B-A852-8FD495B52C9E}" type="pres">
      <dgm:prSet presAssocID="{6B9134B6-2B74-4599-B25B-EE4D8DD4C516}" presName="text3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33FFECF8-1452-4DE1-AD57-AF6E98E9FDEF}" type="pres">
      <dgm:prSet presAssocID="{6B9134B6-2B74-4599-B25B-EE4D8DD4C516}" presName="line3" presStyleLbl="callout" presStyleIdx="4" presStyleCnt="10"/>
      <dgm:spPr/>
    </dgm:pt>
    <dgm:pt modelId="{376133C4-5D0F-4801-B9B4-9520BCD13412}" type="pres">
      <dgm:prSet presAssocID="{6B9134B6-2B74-4599-B25B-EE4D8DD4C516}" presName="d3" presStyleLbl="callout" presStyleIdx="5" presStyleCnt="10"/>
      <dgm:spPr/>
    </dgm:pt>
    <dgm:pt modelId="{8DE4B132-81BD-4147-A7BC-C7475AB25215}" type="pres">
      <dgm:prSet presAssocID="{87F3E815-359A-4B1A-9477-FB15EF4683A0}" presName="circle4" presStyleLbl="lnNode1" presStyleIdx="3" presStyleCnt="5"/>
      <dgm:spPr/>
    </dgm:pt>
    <dgm:pt modelId="{389F0F66-7650-4B50-8C3D-32EE02045EF0}" type="pres">
      <dgm:prSet presAssocID="{87F3E815-359A-4B1A-9477-FB15EF4683A0}" presName="text4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799DA8CC-23AE-4CC8-B4C3-D53E146637FB}" type="pres">
      <dgm:prSet presAssocID="{87F3E815-359A-4B1A-9477-FB15EF4683A0}" presName="line4" presStyleLbl="callout" presStyleIdx="6" presStyleCnt="10"/>
      <dgm:spPr/>
    </dgm:pt>
    <dgm:pt modelId="{50C2A69F-F1B0-4537-8296-2831DC34AB8B}" type="pres">
      <dgm:prSet presAssocID="{87F3E815-359A-4B1A-9477-FB15EF4683A0}" presName="d4" presStyleLbl="callout" presStyleIdx="7" presStyleCnt="10"/>
      <dgm:spPr/>
    </dgm:pt>
    <dgm:pt modelId="{B833DC64-882A-4CA5-A4FE-10947D3B8467}" type="pres">
      <dgm:prSet presAssocID="{97505DB0-F4F1-4C5A-91D5-8AAA33164267}" presName="circle5" presStyleLbl="lnNode1" presStyleIdx="4" presStyleCnt="5"/>
      <dgm:spPr/>
    </dgm:pt>
    <dgm:pt modelId="{ECEA4C58-16AE-4E61-8C04-E64BD18E3318}" type="pres">
      <dgm:prSet presAssocID="{97505DB0-F4F1-4C5A-91D5-8AAA33164267}" presName="text5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42E50026-8018-4323-8371-AFAFABADE26D}" type="pres">
      <dgm:prSet presAssocID="{97505DB0-F4F1-4C5A-91D5-8AAA33164267}" presName="line5" presStyleLbl="callout" presStyleIdx="8" presStyleCnt="10"/>
      <dgm:spPr/>
    </dgm:pt>
    <dgm:pt modelId="{3C04F19C-F9BC-43C2-8294-4AE85B73B7F5}" type="pres">
      <dgm:prSet presAssocID="{97505DB0-F4F1-4C5A-91D5-8AAA33164267}" presName="d5" presStyleLbl="callout" presStyleIdx="9" presStyleCnt="10"/>
      <dgm:spPr/>
    </dgm:pt>
  </dgm:ptLst>
  <dgm:cxnLst>
    <dgm:cxn modelId="{F8A9118A-2D31-44FB-904B-66AEB7CE01C4}" type="presOf" srcId="{395E1315-4179-4CAC-8A4E-C5438D0E0178}" destId="{7C815FEC-7DB9-4550-BDEB-0157C11B9618}" srcOrd="0" destOrd="0" presId="urn:microsoft.com/office/officeart/2005/8/layout/target1"/>
    <dgm:cxn modelId="{390A37B7-F36E-40F9-8904-B394FC0C890A}" type="presOf" srcId="{6B9134B6-2B74-4599-B25B-EE4D8DD4C516}" destId="{879C8EB1-936C-454B-A852-8FD495B52C9E}" srcOrd="0" destOrd="0" presId="urn:microsoft.com/office/officeart/2005/8/layout/target1"/>
    <dgm:cxn modelId="{DF275451-AEEF-4526-8938-560C380684F5}" type="presOf" srcId="{97505DB0-F4F1-4C5A-91D5-8AAA33164267}" destId="{ECEA4C58-16AE-4E61-8C04-E64BD18E3318}" srcOrd="0" destOrd="0" presId="urn:microsoft.com/office/officeart/2005/8/layout/target1"/>
    <dgm:cxn modelId="{457EF249-65C6-41FE-B3DC-62986AF4B31C}" type="presOf" srcId="{1034280D-9F47-4C8E-94F3-96D83472172F}" destId="{298FD184-6F40-4267-96B6-E61F1153817B}" srcOrd="0" destOrd="0" presId="urn:microsoft.com/office/officeart/2005/8/layout/target1"/>
    <dgm:cxn modelId="{95ACFCD3-E81B-43C3-8598-713077FCE3B6}" type="presOf" srcId="{F206E0EA-65B5-4930-B03B-B1B3BAC10C38}" destId="{8B29106E-491E-45D8-8C55-85ED00D7AF23}" srcOrd="0" destOrd="0" presId="urn:microsoft.com/office/officeart/2005/8/layout/target1"/>
    <dgm:cxn modelId="{930EF4D4-A6ED-4E62-BD91-73B25ECD0849}" type="presOf" srcId="{87F3E815-359A-4B1A-9477-FB15EF4683A0}" destId="{389F0F66-7650-4B50-8C3D-32EE02045EF0}" srcOrd="0" destOrd="0" presId="urn:microsoft.com/office/officeart/2005/8/layout/target1"/>
    <dgm:cxn modelId="{F34112EF-194E-42CE-9E14-8CCF4A43ADC5}" srcId="{F206E0EA-65B5-4930-B03B-B1B3BAC10C38}" destId="{97505DB0-F4F1-4C5A-91D5-8AAA33164267}" srcOrd="4" destOrd="0" parTransId="{5B776E2A-3AED-4A5B-A80B-E5FB07D5D517}" sibTransId="{DB3825BD-C903-4FA3-B605-400B2ECFD628}"/>
    <dgm:cxn modelId="{FDBB1B20-22FC-44F0-B2FB-48C126D7026C}" srcId="{F206E0EA-65B5-4930-B03B-B1B3BAC10C38}" destId="{395E1315-4179-4CAC-8A4E-C5438D0E0178}" srcOrd="0" destOrd="0" parTransId="{346461D6-EE99-4772-9132-0F6D4994455C}" sibTransId="{58EAD303-C644-4119-8469-BCA8360D6877}"/>
    <dgm:cxn modelId="{311E9E42-C101-4986-B879-6AFD9C9F14DC}" srcId="{F206E0EA-65B5-4930-B03B-B1B3BAC10C38}" destId="{87F3E815-359A-4B1A-9477-FB15EF4683A0}" srcOrd="3" destOrd="0" parTransId="{C8C06CF5-AB57-4D4A-93C3-FFF94B11C157}" sibTransId="{0B13A358-DD16-4A01-92A1-156BBA756E91}"/>
    <dgm:cxn modelId="{56DE3B84-C09E-4CD7-8B8D-B099BB7E2318}" srcId="{F206E0EA-65B5-4930-B03B-B1B3BAC10C38}" destId="{6B9134B6-2B74-4599-B25B-EE4D8DD4C516}" srcOrd="2" destOrd="0" parTransId="{F624D47E-3A51-46A8-A313-CA15BAAEBA68}" sibTransId="{856ADDF5-6571-4989-9FAF-6E2AE2114D33}"/>
    <dgm:cxn modelId="{D9753ADE-24C5-44ED-B404-B816E6520BBC}" srcId="{F206E0EA-65B5-4930-B03B-B1B3BAC10C38}" destId="{1034280D-9F47-4C8E-94F3-96D83472172F}" srcOrd="1" destOrd="0" parTransId="{34CB35C5-4608-4B14-A96A-A2EA022A7910}" sibTransId="{36B398D0-371F-4B07-972E-BABEEE9848B7}"/>
    <dgm:cxn modelId="{E8D4A86E-3713-42D0-8FD2-18C129D31BF8}" type="presParOf" srcId="{8B29106E-491E-45D8-8C55-85ED00D7AF23}" destId="{4BC3496C-AA25-48D4-95CD-BC793904EAF8}" srcOrd="0" destOrd="0" presId="urn:microsoft.com/office/officeart/2005/8/layout/target1"/>
    <dgm:cxn modelId="{8DFDFCF0-CB90-4FEA-BC58-775F2BA6FF6C}" type="presParOf" srcId="{8B29106E-491E-45D8-8C55-85ED00D7AF23}" destId="{7C815FEC-7DB9-4550-BDEB-0157C11B9618}" srcOrd="1" destOrd="0" presId="urn:microsoft.com/office/officeart/2005/8/layout/target1"/>
    <dgm:cxn modelId="{77E395E3-296C-4524-A5C3-DFCEF32632CD}" type="presParOf" srcId="{8B29106E-491E-45D8-8C55-85ED00D7AF23}" destId="{30911593-8590-47A0-9427-D65123A3FA8D}" srcOrd="2" destOrd="0" presId="urn:microsoft.com/office/officeart/2005/8/layout/target1"/>
    <dgm:cxn modelId="{9AF400F5-B4EE-417B-84D8-83852695ED93}" type="presParOf" srcId="{8B29106E-491E-45D8-8C55-85ED00D7AF23}" destId="{C7DBCE92-F3BE-4375-8A8B-265102C4752F}" srcOrd="3" destOrd="0" presId="urn:microsoft.com/office/officeart/2005/8/layout/target1"/>
    <dgm:cxn modelId="{3487703B-1472-4475-B7D0-B412F014A4D1}" type="presParOf" srcId="{8B29106E-491E-45D8-8C55-85ED00D7AF23}" destId="{0980E60E-1EFC-473F-9425-8394CC6ED143}" srcOrd="4" destOrd="0" presId="urn:microsoft.com/office/officeart/2005/8/layout/target1"/>
    <dgm:cxn modelId="{9030DED0-B0EE-4DB1-A693-D6DB57BE8CB1}" type="presParOf" srcId="{8B29106E-491E-45D8-8C55-85ED00D7AF23}" destId="{298FD184-6F40-4267-96B6-E61F1153817B}" srcOrd="5" destOrd="0" presId="urn:microsoft.com/office/officeart/2005/8/layout/target1"/>
    <dgm:cxn modelId="{4FB95E1C-BC6C-455A-A9CC-A9170E179F9E}" type="presParOf" srcId="{8B29106E-491E-45D8-8C55-85ED00D7AF23}" destId="{5F7AB124-73EF-44E6-BB9B-399B40762562}" srcOrd="6" destOrd="0" presId="urn:microsoft.com/office/officeart/2005/8/layout/target1"/>
    <dgm:cxn modelId="{E3F0F076-A4AB-4146-BA12-248AA2747960}" type="presParOf" srcId="{8B29106E-491E-45D8-8C55-85ED00D7AF23}" destId="{D9A545D4-63DA-4CC0-AE05-FC519FF57356}" srcOrd="7" destOrd="0" presId="urn:microsoft.com/office/officeart/2005/8/layout/target1"/>
    <dgm:cxn modelId="{2BF0A94E-14B7-40F0-BF08-C6F87F7472E8}" type="presParOf" srcId="{8B29106E-491E-45D8-8C55-85ED00D7AF23}" destId="{34A4AAF4-90B1-42C7-A8DE-170DC635F119}" srcOrd="8" destOrd="0" presId="urn:microsoft.com/office/officeart/2005/8/layout/target1"/>
    <dgm:cxn modelId="{3882A589-C025-4AA4-902C-B76BD61486C9}" type="presParOf" srcId="{8B29106E-491E-45D8-8C55-85ED00D7AF23}" destId="{879C8EB1-936C-454B-A852-8FD495B52C9E}" srcOrd="9" destOrd="0" presId="urn:microsoft.com/office/officeart/2005/8/layout/target1"/>
    <dgm:cxn modelId="{32BAD6E9-8C84-4C18-B627-CE1BECEB4391}" type="presParOf" srcId="{8B29106E-491E-45D8-8C55-85ED00D7AF23}" destId="{33FFECF8-1452-4DE1-AD57-AF6E98E9FDEF}" srcOrd="10" destOrd="0" presId="urn:microsoft.com/office/officeart/2005/8/layout/target1"/>
    <dgm:cxn modelId="{CB4CC56D-EC63-4BCF-8D37-CF33093EB921}" type="presParOf" srcId="{8B29106E-491E-45D8-8C55-85ED00D7AF23}" destId="{376133C4-5D0F-4801-B9B4-9520BCD13412}" srcOrd="11" destOrd="0" presId="urn:microsoft.com/office/officeart/2005/8/layout/target1"/>
    <dgm:cxn modelId="{3A39CD2A-15A1-4FF0-9207-7185940F3354}" type="presParOf" srcId="{8B29106E-491E-45D8-8C55-85ED00D7AF23}" destId="{8DE4B132-81BD-4147-A7BC-C7475AB25215}" srcOrd="12" destOrd="0" presId="urn:microsoft.com/office/officeart/2005/8/layout/target1"/>
    <dgm:cxn modelId="{D04670C5-D6E6-474C-92A5-30CE27BF682A}" type="presParOf" srcId="{8B29106E-491E-45D8-8C55-85ED00D7AF23}" destId="{389F0F66-7650-4B50-8C3D-32EE02045EF0}" srcOrd="13" destOrd="0" presId="urn:microsoft.com/office/officeart/2005/8/layout/target1"/>
    <dgm:cxn modelId="{8EB27D39-0C7E-4F2A-B8D0-CA8719C7457D}" type="presParOf" srcId="{8B29106E-491E-45D8-8C55-85ED00D7AF23}" destId="{799DA8CC-23AE-4CC8-B4C3-D53E146637FB}" srcOrd="14" destOrd="0" presId="urn:microsoft.com/office/officeart/2005/8/layout/target1"/>
    <dgm:cxn modelId="{66DC47E5-17A4-4A5E-8131-D570C51CF72A}" type="presParOf" srcId="{8B29106E-491E-45D8-8C55-85ED00D7AF23}" destId="{50C2A69F-F1B0-4537-8296-2831DC34AB8B}" srcOrd="15" destOrd="0" presId="urn:microsoft.com/office/officeart/2005/8/layout/target1"/>
    <dgm:cxn modelId="{7E5549E1-9A33-4370-9AD2-ED2A3EBBB7CC}" type="presParOf" srcId="{8B29106E-491E-45D8-8C55-85ED00D7AF23}" destId="{B833DC64-882A-4CA5-A4FE-10947D3B8467}" srcOrd="16" destOrd="0" presId="urn:microsoft.com/office/officeart/2005/8/layout/target1"/>
    <dgm:cxn modelId="{168954A4-B3D3-46EA-B1CF-7927DB205425}" type="presParOf" srcId="{8B29106E-491E-45D8-8C55-85ED00D7AF23}" destId="{ECEA4C58-16AE-4E61-8C04-E64BD18E3318}" srcOrd="17" destOrd="0" presId="urn:microsoft.com/office/officeart/2005/8/layout/target1"/>
    <dgm:cxn modelId="{5B66D14F-BB96-4064-98E6-BA71B7208CF6}" type="presParOf" srcId="{8B29106E-491E-45D8-8C55-85ED00D7AF23}" destId="{42E50026-8018-4323-8371-AFAFABADE26D}" srcOrd="18" destOrd="0" presId="urn:microsoft.com/office/officeart/2005/8/layout/target1"/>
    <dgm:cxn modelId="{E15A6841-6234-4861-98E4-E994B998BC38}" type="presParOf" srcId="{8B29106E-491E-45D8-8C55-85ED00D7AF23}" destId="{3C04F19C-F9BC-43C2-8294-4AE85B73B7F5}" srcOrd="19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33DC64-882A-4CA5-A4FE-10947D3B8467}">
      <dsp:nvSpPr>
        <dsp:cNvPr id="0" name=""/>
        <dsp:cNvSpPr/>
      </dsp:nvSpPr>
      <dsp:spPr>
        <a:xfrm>
          <a:off x="0" y="1352196"/>
          <a:ext cx="2423160" cy="242316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E4B132-81BD-4147-A7BC-C7475AB25215}">
      <dsp:nvSpPr>
        <dsp:cNvPr id="0" name=""/>
        <dsp:cNvSpPr/>
      </dsp:nvSpPr>
      <dsp:spPr>
        <a:xfrm>
          <a:off x="269172" y="1621369"/>
          <a:ext cx="1884814" cy="188481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A4AAF4-90B1-42C7-A8DE-170DC635F119}">
      <dsp:nvSpPr>
        <dsp:cNvPr id="0" name=""/>
        <dsp:cNvSpPr/>
      </dsp:nvSpPr>
      <dsp:spPr>
        <a:xfrm>
          <a:off x="538345" y="1890541"/>
          <a:ext cx="1346469" cy="134646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80E60E-1EFC-473F-9425-8394CC6ED143}">
      <dsp:nvSpPr>
        <dsp:cNvPr id="0" name=""/>
        <dsp:cNvSpPr/>
      </dsp:nvSpPr>
      <dsp:spPr>
        <a:xfrm>
          <a:off x="807720" y="2159916"/>
          <a:ext cx="807720" cy="80772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C3496C-AA25-48D4-95CD-BC793904EAF8}">
      <dsp:nvSpPr>
        <dsp:cNvPr id="0" name=""/>
        <dsp:cNvSpPr/>
      </dsp:nvSpPr>
      <dsp:spPr>
        <a:xfrm>
          <a:off x="1076892" y="2429089"/>
          <a:ext cx="269374" cy="26937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815FEC-7DB9-4550-BDEB-0157C11B9618}">
      <dsp:nvSpPr>
        <dsp:cNvPr id="0" name=""/>
        <dsp:cNvSpPr/>
      </dsp:nvSpPr>
      <dsp:spPr>
        <a:xfrm>
          <a:off x="2827020" y="750606"/>
          <a:ext cx="1211580" cy="427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sz="1600" b="0" i="0" u="none" strike="noStrike" kern="1200" cap="none" normalizeH="0" baseline="0" smtClean="0">
              <a:ln/>
              <a:effectLst/>
              <a:latin typeface="Arial" charset="0"/>
            </a:rPr>
            <a:t>Data</a:t>
          </a:r>
          <a:endParaRPr kumimoji="0" lang="sv-SE" sz="1600" b="0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2827020" y="750606"/>
        <a:ext cx="1211580" cy="427768"/>
      </dsp:txXfrm>
    </dsp:sp>
    <dsp:sp modelId="{30911593-8590-47A0-9427-D65123A3FA8D}">
      <dsp:nvSpPr>
        <dsp:cNvPr id="0" name=""/>
        <dsp:cNvSpPr/>
      </dsp:nvSpPr>
      <dsp:spPr>
        <a:xfrm>
          <a:off x="2524125" y="964490"/>
          <a:ext cx="3028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7DBCE92-F3BE-4375-8A8B-265102C4752F}">
      <dsp:nvSpPr>
        <dsp:cNvPr id="0" name=""/>
        <dsp:cNvSpPr/>
      </dsp:nvSpPr>
      <dsp:spPr>
        <a:xfrm rot="5400000">
          <a:off x="1067200" y="1108870"/>
          <a:ext cx="1599285" cy="1310525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98FD184-6F40-4267-96B6-E61F1153817B}">
      <dsp:nvSpPr>
        <dsp:cNvPr id="0" name=""/>
        <dsp:cNvSpPr/>
      </dsp:nvSpPr>
      <dsp:spPr>
        <a:xfrm>
          <a:off x="2827020" y="1202929"/>
          <a:ext cx="1211580" cy="427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sz="1600" b="0" i="0" u="none" strike="noStrike" kern="1200" cap="none" normalizeH="0" baseline="0" smtClean="0">
              <a:ln/>
              <a:effectLst/>
              <a:latin typeface="Arial" charset="0"/>
            </a:rPr>
            <a:t>Information</a:t>
          </a:r>
          <a:endParaRPr kumimoji="0" lang="sv-SE" sz="1600" b="0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2827020" y="1202929"/>
        <a:ext cx="1211580" cy="427768"/>
      </dsp:txXfrm>
    </dsp:sp>
    <dsp:sp modelId="{5F7AB124-73EF-44E6-BB9B-399B40762562}">
      <dsp:nvSpPr>
        <dsp:cNvPr id="0" name=""/>
        <dsp:cNvSpPr/>
      </dsp:nvSpPr>
      <dsp:spPr>
        <a:xfrm>
          <a:off x="2524125" y="1416814"/>
          <a:ext cx="3028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9A545D4-63DA-4CC0-AE05-FC519FF57356}">
      <dsp:nvSpPr>
        <dsp:cNvPr id="0" name=""/>
        <dsp:cNvSpPr/>
      </dsp:nvSpPr>
      <dsp:spPr>
        <a:xfrm rot="5400000">
          <a:off x="1302206" y="1526825"/>
          <a:ext cx="1331607" cy="1110615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79C8EB1-936C-454B-A852-8FD495B52C9E}">
      <dsp:nvSpPr>
        <dsp:cNvPr id="0" name=""/>
        <dsp:cNvSpPr/>
      </dsp:nvSpPr>
      <dsp:spPr>
        <a:xfrm>
          <a:off x="2827020" y="1655252"/>
          <a:ext cx="1211580" cy="427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sz="1600" b="0" i="0" u="none" strike="noStrike" kern="1200" cap="none" normalizeH="0" baseline="0" smtClean="0">
              <a:ln/>
              <a:effectLst/>
              <a:latin typeface="Arial" charset="0"/>
            </a:rPr>
            <a:t>Kunskap</a:t>
          </a:r>
          <a:endParaRPr kumimoji="0" lang="sv-SE" sz="1600" b="0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2827020" y="1655252"/>
        <a:ext cx="1211580" cy="427768"/>
      </dsp:txXfrm>
    </dsp:sp>
    <dsp:sp modelId="{33FFECF8-1452-4DE1-AD57-AF6E98E9FDEF}">
      <dsp:nvSpPr>
        <dsp:cNvPr id="0" name=""/>
        <dsp:cNvSpPr/>
      </dsp:nvSpPr>
      <dsp:spPr>
        <a:xfrm>
          <a:off x="2524125" y="1869137"/>
          <a:ext cx="3028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76133C4-5D0F-4801-B9B4-9520BCD13412}">
      <dsp:nvSpPr>
        <dsp:cNvPr id="0" name=""/>
        <dsp:cNvSpPr/>
      </dsp:nvSpPr>
      <dsp:spPr>
        <a:xfrm rot="5400000">
          <a:off x="1532648" y="1927696"/>
          <a:ext cx="1050036" cy="932916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89F0F66-7650-4B50-8C3D-32EE02045EF0}">
      <dsp:nvSpPr>
        <dsp:cNvPr id="0" name=""/>
        <dsp:cNvSpPr/>
      </dsp:nvSpPr>
      <dsp:spPr>
        <a:xfrm>
          <a:off x="2827020" y="2097883"/>
          <a:ext cx="1211580" cy="427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sz="1600" b="0" i="0" u="none" strike="noStrike" kern="1200" cap="none" normalizeH="0" baseline="0" smtClean="0">
              <a:ln/>
              <a:effectLst/>
              <a:latin typeface="Arial" charset="0"/>
            </a:rPr>
            <a:t>Betydelse</a:t>
          </a:r>
          <a:endParaRPr kumimoji="0" lang="sv-SE" sz="1600" b="0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2827020" y="2097883"/>
        <a:ext cx="1211580" cy="427768"/>
      </dsp:txXfrm>
    </dsp:sp>
    <dsp:sp modelId="{799DA8CC-23AE-4CC8-B4C3-D53E146637FB}">
      <dsp:nvSpPr>
        <dsp:cNvPr id="0" name=""/>
        <dsp:cNvSpPr/>
      </dsp:nvSpPr>
      <dsp:spPr>
        <a:xfrm>
          <a:off x="2524125" y="2311767"/>
          <a:ext cx="3028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0C2A69F-F1B0-4537-8296-2831DC34AB8B}">
      <dsp:nvSpPr>
        <dsp:cNvPr id="0" name=""/>
        <dsp:cNvSpPr/>
      </dsp:nvSpPr>
      <dsp:spPr>
        <a:xfrm rot="5400000">
          <a:off x="1762041" y="2350942"/>
          <a:ext cx="801258" cy="722909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CEA4C58-16AE-4E61-8C04-E64BD18E3318}">
      <dsp:nvSpPr>
        <dsp:cNvPr id="0" name=""/>
        <dsp:cNvSpPr/>
      </dsp:nvSpPr>
      <dsp:spPr>
        <a:xfrm>
          <a:off x="2827020" y="2527590"/>
          <a:ext cx="1211580" cy="427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v-SE" sz="1600" b="0" i="0" u="none" strike="noStrike" kern="1200" cap="none" normalizeH="0" baseline="0" smtClean="0">
              <a:ln/>
              <a:effectLst/>
              <a:latin typeface="Arial" charset="0"/>
            </a:rPr>
            <a:t>Filosofi</a:t>
          </a:r>
          <a:endParaRPr kumimoji="0" lang="sv-SE" sz="1600" b="0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2827020" y="2527590"/>
        <a:ext cx="1211580" cy="427768"/>
      </dsp:txXfrm>
    </dsp:sp>
    <dsp:sp modelId="{42E50026-8018-4323-8371-AFAFABADE26D}">
      <dsp:nvSpPr>
        <dsp:cNvPr id="0" name=""/>
        <dsp:cNvSpPr/>
      </dsp:nvSpPr>
      <dsp:spPr>
        <a:xfrm>
          <a:off x="2524125" y="2741474"/>
          <a:ext cx="30289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C04F19C-F9BC-43C2-8294-4AE85B73B7F5}">
      <dsp:nvSpPr>
        <dsp:cNvPr id="0" name=""/>
        <dsp:cNvSpPr/>
      </dsp:nvSpPr>
      <dsp:spPr>
        <a:xfrm rot="5400000">
          <a:off x="1978913" y="2761667"/>
          <a:ext cx="565404" cy="525018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smtClean="0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1CD06F3-BE6E-49E2-9D71-BAB114BEBD9E}" type="slidenum">
              <a:rPr lang="sv-SE" smtClean="0"/>
              <a:t>‹#›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91CE7D2-910E-40C5-AFDB-4C9B4ACC88D4}" type="datetimeFigureOut">
              <a:rPr lang="sv-SE" smtClean="0"/>
              <a:t>2011-09-14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Knowledge Management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Anpassad för Violas Handelsträdgård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sz="4000"/>
              <a:t>Vad måste kunskapsorganisationen bemästra? (enligt Senge)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838200" lvl="1" indent="-381000">
              <a:buClr>
                <a:schemeClr val="tx1"/>
              </a:buClr>
              <a:buFontTx/>
              <a:buAutoNum type="arabicPeriod"/>
            </a:pPr>
            <a:r>
              <a:rPr lang="sv-SE"/>
              <a:t>Personligt mästerskap</a:t>
            </a:r>
          </a:p>
          <a:p>
            <a:pPr marL="838200" lvl="1" indent="-381000">
              <a:buClr>
                <a:schemeClr val="tx1"/>
              </a:buClr>
              <a:buFontTx/>
              <a:buAutoNum type="arabicPeriod"/>
            </a:pPr>
            <a:r>
              <a:rPr lang="sv-SE"/>
              <a:t>Tankemodeller</a:t>
            </a:r>
          </a:p>
          <a:p>
            <a:pPr marL="838200" lvl="1" indent="-381000">
              <a:buClr>
                <a:schemeClr val="tx1"/>
              </a:buClr>
              <a:buFontTx/>
              <a:buAutoNum type="arabicPeriod"/>
            </a:pPr>
            <a:r>
              <a:rPr lang="sv-SE"/>
              <a:t>Gemensamma visioner</a:t>
            </a:r>
          </a:p>
          <a:p>
            <a:pPr marL="838200" lvl="1" indent="-381000">
              <a:buClr>
                <a:schemeClr val="tx1"/>
              </a:buClr>
              <a:buFontTx/>
              <a:buAutoNum type="arabicPeriod"/>
            </a:pPr>
            <a:r>
              <a:rPr lang="sv-SE"/>
              <a:t>Teamlärande</a:t>
            </a:r>
          </a:p>
          <a:p>
            <a:pPr marL="838200" lvl="1" indent="-381000">
              <a:buClr>
                <a:schemeClr val="tx1"/>
              </a:buClr>
              <a:buFontTx/>
              <a:buAutoNum type="arabicPeriod"/>
            </a:pPr>
            <a:r>
              <a:rPr lang="sv-SE"/>
              <a:t>Systemtänkande</a:t>
            </a:r>
            <a:endParaRPr lang="sv-S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sz="4000"/>
              <a:t>Nonaka och Takeuchis fyra tillstånd för kunskapsomvandling: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Socialisering (</a:t>
            </a:r>
            <a:r>
              <a:rPr lang="en-US"/>
              <a:t>socialization</a:t>
            </a:r>
            <a:r>
              <a:rPr lang="sv-SE"/>
              <a:t>)</a:t>
            </a:r>
          </a:p>
          <a:p>
            <a:r>
              <a:rPr lang="sv-SE"/>
              <a:t>Artikulering (</a:t>
            </a:r>
            <a:r>
              <a:rPr lang="en-US"/>
              <a:t>externalization</a:t>
            </a:r>
            <a:r>
              <a:rPr lang="sv-SE"/>
              <a:t>)</a:t>
            </a:r>
          </a:p>
          <a:p>
            <a:r>
              <a:rPr lang="sv-SE"/>
              <a:t>Kombinering (</a:t>
            </a:r>
            <a:r>
              <a:rPr lang="en-US"/>
              <a:t>combination</a:t>
            </a:r>
            <a:r>
              <a:rPr lang="sv-SE"/>
              <a:t>) </a:t>
            </a:r>
          </a:p>
          <a:p>
            <a:r>
              <a:rPr lang="sv-SE"/>
              <a:t>Internalisering (</a:t>
            </a:r>
            <a:r>
              <a:rPr lang="en-US"/>
              <a:t>internalization</a:t>
            </a:r>
            <a:r>
              <a:rPr lang="sv-SE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sz="4000"/>
              <a:t>Nonaka och Takeuchis fyra tillstånd för kunskapsomvandling: (forts)</a:t>
            </a:r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179388" y="1773238"/>
            <a:ext cx="7921625" cy="4543425"/>
            <a:chOff x="113" y="1117"/>
            <a:chExt cx="4990" cy="2862"/>
          </a:xfrm>
        </p:grpSpPr>
        <p:sp>
          <p:nvSpPr>
            <p:cNvPr id="14340" name="Rectangle 4"/>
            <p:cNvSpPr>
              <a:spLocks noChangeArrowheads="1"/>
            </p:cNvSpPr>
            <p:nvPr/>
          </p:nvSpPr>
          <p:spPr bwMode="auto">
            <a:xfrm>
              <a:off x="2426" y="3748"/>
              <a:ext cx="17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sv-SE" b="1" i="1">
                  <a:latin typeface="Arial" charset="0"/>
                </a:rPr>
                <a:t>Nonaka, Takeuchi, 1995</a:t>
              </a:r>
              <a:endParaRPr lang="sv-SE">
                <a:latin typeface="Arial" charset="0"/>
              </a:endParaRPr>
            </a:p>
          </p:txBody>
        </p:sp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1519" y="1435"/>
              <a:ext cx="3584" cy="2222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sv-SE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>
              <a:off x="3311" y="1435"/>
              <a:ext cx="0" cy="2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>
              <a:off x="1519" y="2546"/>
              <a:ext cx="3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1894" y="1934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Socialisering</a:t>
              </a:r>
            </a:p>
          </p:txBody>
        </p:sp>
        <p:sp>
          <p:nvSpPr>
            <p:cNvPr id="14345" name="Text Box 9"/>
            <p:cNvSpPr txBox="1">
              <a:spLocks noChangeArrowheads="1"/>
            </p:cNvSpPr>
            <p:nvPr/>
          </p:nvSpPr>
          <p:spPr bwMode="auto">
            <a:xfrm>
              <a:off x="1893" y="2932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Internalisering</a:t>
              </a:r>
            </a:p>
          </p:txBody>
        </p:sp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3674" y="1934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Artikulering</a:t>
              </a:r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3674" y="2932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Kombinering</a:t>
              </a: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1894" y="1117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Tyst kunskap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340" y="1934"/>
              <a:ext cx="104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Tyst kunskap</a:t>
              </a:r>
            </a:p>
          </p:txBody>
        </p:sp>
        <p:sp>
          <p:nvSpPr>
            <p:cNvPr id="14350" name="Text Box 14"/>
            <p:cNvSpPr txBox="1">
              <a:spLocks noChangeArrowheads="1"/>
            </p:cNvSpPr>
            <p:nvPr/>
          </p:nvSpPr>
          <p:spPr bwMode="auto">
            <a:xfrm>
              <a:off x="3470" y="1117"/>
              <a:ext cx="145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Explicit kunskap</a:t>
              </a:r>
            </a:p>
          </p:txBody>
        </p:sp>
        <p:sp>
          <p:nvSpPr>
            <p:cNvPr id="14351" name="Text Box 15"/>
            <p:cNvSpPr txBox="1">
              <a:spLocks noChangeArrowheads="1"/>
            </p:cNvSpPr>
            <p:nvPr/>
          </p:nvSpPr>
          <p:spPr bwMode="auto">
            <a:xfrm>
              <a:off x="113" y="2932"/>
              <a:ext cx="127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sv-SE">
                  <a:latin typeface="Arial" charset="0"/>
                </a:rPr>
                <a:t>Explicit kunskap</a:t>
              </a:r>
            </a:p>
          </p:txBody>
        </p:sp>
        <p:sp>
          <p:nvSpPr>
            <p:cNvPr id="14352" name="Text Box 16"/>
            <p:cNvSpPr txBox="1">
              <a:spLocks noChangeArrowheads="1"/>
            </p:cNvSpPr>
            <p:nvPr/>
          </p:nvSpPr>
          <p:spPr bwMode="auto">
            <a:xfrm>
              <a:off x="113" y="2437"/>
              <a:ext cx="127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sv-SE" i="1">
                  <a:latin typeface="Arial" charset="0"/>
                </a:rPr>
                <a:t>Från</a:t>
              </a:r>
            </a:p>
          </p:txBody>
        </p:sp>
        <p:sp>
          <p:nvSpPr>
            <p:cNvPr id="14353" name="Text Box 17"/>
            <p:cNvSpPr txBox="1">
              <a:spLocks noChangeArrowheads="1"/>
            </p:cNvSpPr>
            <p:nvPr/>
          </p:nvSpPr>
          <p:spPr bwMode="auto">
            <a:xfrm>
              <a:off x="3016" y="1117"/>
              <a:ext cx="45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sv-SE" i="1">
                  <a:latin typeface="Arial" charset="0"/>
                </a:rPr>
                <a:t>Till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Socialisering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Från tyst kunskap till tyst kunskap.</a:t>
            </a:r>
          </a:p>
          <a:p>
            <a:r>
              <a:rPr lang="sv-SE" dirty="0"/>
              <a:t>Process där erfarenheter utbyts eller överförs. </a:t>
            </a:r>
          </a:p>
          <a:p>
            <a:r>
              <a:rPr lang="sv-SE" dirty="0"/>
              <a:t>Överföringen kan ske individer emellan utan språket som hjälpmedel.</a:t>
            </a:r>
          </a:p>
        </p:txBody>
      </p:sp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3491880" y="3357563"/>
            <a:ext cx="4679950" cy="2881312"/>
            <a:chOff x="1655" y="2115"/>
            <a:chExt cx="3584" cy="2222"/>
          </a:xfrm>
        </p:grpSpPr>
        <p:grpSp>
          <p:nvGrpSpPr>
            <p:cNvPr id="15365" name="Group 5"/>
            <p:cNvGrpSpPr>
              <a:grpSpLocks/>
            </p:cNvGrpSpPr>
            <p:nvPr/>
          </p:nvGrpSpPr>
          <p:grpSpPr bwMode="auto">
            <a:xfrm>
              <a:off x="1655" y="2115"/>
              <a:ext cx="3584" cy="2222"/>
              <a:chOff x="1655" y="2115"/>
              <a:chExt cx="3584" cy="2222"/>
            </a:xfrm>
          </p:grpSpPr>
          <p:sp>
            <p:nvSpPr>
              <p:cNvPr id="15366" name="Rectangle 6"/>
              <p:cNvSpPr>
                <a:spLocks noChangeArrowheads="1"/>
              </p:cNvSpPr>
              <p:nvPr/>
            </p:nvSpPr>
            <p:spPr bwMode="auto">
              <a:xfrm>
                <a:off x="1655" y="2115"/>
                <a:ext cx="3584" cy="2222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15367" name="Line 7"/>
              <p:cNvSpPr>
                <a:spLocks noChangeShapeType="1"/>
              </p:cNvSpPr>
              <p:nvPr/>
            </p:nvSpPr>
            <p:spPr bwMode="auto">
              <a:xfrm>
                <a:off x="3447" y="2115"/>
                <a:ext cx="0" cy="2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5368" name="Text Box 8"/>
              <p:cNvSpPr txBox="1">
                <a:spLocks noChangeArrowheads="1"/>
              </p:cNvSpPr>
              <p:nvPr/>
            </p:nvSpPr>
            <p:spPr bwMode="auto">
              <a:xfrm>
                <a:off x="2029" y="2616"/>
                <a:ext cx="1046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Socialisering</a:t>
                </a:r>
              </a:p>
            </p:txBody>
          </p:sp>
          <p:sp>
            <p:nvSpPr>
              <p:cNvPr id="15369" name="Text Box 9"/>
              <p:cNvSpPr txBox="1">
                <a:spLocks noChangeArrowheads="1"/>
              </p:cNvSpPr>
              <p:nvPr/>
            </p:nvSpPr>
            <p:spPr bwMode="auto">
              <a:xfrm>
                <a:off x="2028" y="3613"/>
                <a:ext cx="1045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 dirty="0"/>
                  <a:t>Internalisering</a:t>
                </a:r>
              </a:p>
            </p:txBody>
          </p:sp>
          <p:sp>
            <p:nvSpPr>
              <p:cNvPr id="15370" name="Text Box 10"/>
              <p:cNvSpPr txBox="1">
                <a:spLocks noChangeArrowheads="1"/>
              </p:cNvSpPr>
              <p:nvPr/>
            </p:nvSpPr>
            <p:spPr bwMode="auto">
              <a:xfrm>
                <a:off x="3812" y="2616"/>
                <a:ext cx="1042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 dirty="0"/>
                  <a:t>Artikulering</a:t>
                </a:r>
              </a:p>
            </p:txBody>
          </p:sp>
          <p:sp>
            <p:nvSpPr>
              <p:cNvPr id="15371" name="Text Box 11"/>
              <p:cNvSpPr txBox="1">
                <a:spLocks noChangeArrowheads="1"/>
              </p:cNvSpPr>
              <p:nvPr/>
            </p:nvSpPr>
            <p:spPr bwMode="auto">
              <a:xfrm>
                <a:off x="3812" y="3613"/>
                <a:ext cx="1042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Kombinering</a:t>
                </a:r>
              </a:p>
            </p:txBody>
          </p:sp>
        </p:grp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1655" y="3226"/>
              <a:ext cx="3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3491880" y="3357563"/>
            <a:ext cx="2341562" cy="14478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Artikulering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Från tyst kunskap till explicit kunskap.</a:t>
            </a:r>
          </a:p>
          <a:p>
            <a:r>
              <a:rPr lang="sv-SE"/>
              <a:t>Den tysta kunskapen uttryckas för att kunna övergå till explicit kunskap.</a:t>
            </a:r>
          </a:p>
          <a:p>
            <a:r>
              <a:rPr lang="sv-SE"/>
              <a:t>Kan ske genom metaforer, analogier, koncept, hypoteser eller modeller.</a:t>
            </a:r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3491880" y="3346450"/>
            <a:ext cx="4679950" cy="2881313"/>
            <a:chOff x="1655" y="2115"/>
            <a:chExt cx="3584" cy="2222"/>
          </a:xfrm>
        </p:grpSpPr>
        <p:grpSp>
          <p:nvGrpSpPr>
            <p:cNvPr id="16389" name="Group 5"/>
            <p:cNvGrpSpPr>
              <a:grpSpLocks/>
            </p:cNvGrpSpPr>
            <p:nvPr/>
          </p:nvGrpSpPr>
          <p:grpSpPr bwMode="auto">
            <a:xfrm>
              <a:off x="1655" y="2115"/>
              <a:ext cx="3584" cy="2222"/>
              <a:chOff x="1655" y="2115"/>
              <a:chExt cx="3584" cy="2222"/>
            </a:xfrm>
          </p:grpSpPr>
          <p:sp>
            <p:nvSpPr>
              <p:cNvPr id="16390" name="Rectangle 6"/>
              <p:cNvSpPr>
                <a:spLocks noChangeArrowheads="1"/>
              </p:cNvSpPr>
              <p:nvPr/>
            </p:nvSpPr>
            <p:spPr bwMode="auto">
              <a:xfrm>
                <a:off x="1655" y="2115"/>
                <a:ext cx="3584" cy="2222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16391" name="Line 7"/>
              <p:cNvSpPr>
                <a:spLocks noChangeShapeType="1"/>
              </p:cNvSpPr>
              <p:nvPr/>
            </p:nvSpPr>
            <p:spPr bwMode="auto">
              <a:xfrm>
                <a:off x="3447" y="2115"/>
                <a:ext cx="0" cy="2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6392" name="Text Box 8"/>
              <p:cNvSpPr txBox="1">
                <a:spLocks noChangeArrowheads="1"/>
              </p:cNvSpPr>
              <p:nvPr/>
            </p:nvSpPr>
            <p:spPr bwMode="auto">
              <a:xfrm>
                <a:off x="2029" y="2616"/>
                <a:ext cx="1046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 dirty="0"/>
                  <a:t>Socialisering</a:t>
                </a:r>
              </a:p>
            </p:txBody>
          </p:sp>
          <p:sp>
            <p:nvSpPr>
              <p:cNvPr id="16393" name="Text Box 9"/>
              <p:cNvSpPr txBox="1">
                <a:spLocks noChangeArrowheads="1"/>
              </p:cNvSpPr>
              <p:nvPr/>
            </p:nvSpPr>
            <p:spPr bwMode="auto">
              <a:xfrm>
                <a:off x="2028" y="3613"/>
                <a:ext cx="1045" cy="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Internalisering</a:t>
                </a:r>
              </a:p>
            </p:txBody>
          </p:sp>
          <p:sp>
            <p:nvSpPr>
              <p:cNvPr id="16394" name="Text Box 10"/>
              <p:cNvSpPr txBox="1">
                <a:spLocks noChangeArrowheads="1"/>
              </p:cNvSpPr>
              <p:nvPr/>
            </p:nvSpPr>
            <p:spPr bwMode="auto">
              <a:xfrm>
                <a:off x="3812" y="2616"/>
                <a:ext cx="1042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Artikulering</a:t>
                </a:r>
              </a:p>
            </p:txBody>
          </p:sp>
          <p:sp>
            <p:nvSpPr>
              <p:cNvPr id="16395" name="Text Box 11"/>
              <p:cNvSpPr txBox="1">
                <a:spLocks noChangeArrowheads="1"/>
              </p:cNvSpPr>
              <p:nvPr/>
            </p:nvSpPr>
            <p:spPr bwMode="auto">
              <a:xfrm>
                <a:off x="3812" y="3613"/>
                <a:ext cx="1042" cy="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Kombinering</a:t>
                </a:r>
              </a:p>
            </p:txBody>
          </p:sp>
        </p:grpSp>
        <p:sp>
          <p:nvSpPr>
            <p:cNvPr id="16396" name="Line 12"/>
            <p:cNvSpPr>
              <a:spLocks noChangeShapeType="1"/>
            </p:cNvSpPr>
            <p:nvPr/>
          </p:nvSpPr>
          <p:spPr bwMode="auto">
            <a:xfrm>
              <a:off x="1655" y="3226"/>
              <a:ext cx="3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5798518" y="3357563"/>
            <a:ext cx="2341562" cy="14478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Kombinering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Från explicit kunskap till explicit kunskap.</a:t>
            </a:r>
          </a:p>
          <a:p>
            <a:r>
              <a:rPr lang="sv-SE"/>
              <a:t>Den explicita kunskapen systematiseras och struktureras för att kombineras och jämföras med annan explicit kunskap.</a:t>
            </a:r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3491880" y="3346450"/>
            <a:ext cx="4679950" cy="2881313"/>
            <a:chOff x="1655" y="2115"/>
            <a:chExt cx="3584" cy="2222"/>
          </a:xfrm>
        </p:grpSpPr>
        <p:grpSp>
          <p:nvGrpSpPr>
            <p:cNvPr id="17413" name="Group 5"/>
            <p:cNvGrpSpPr>
              <a:grpSpLocks/>
            </p:cNvGrpSpPr>
            <p:nvPr/>
          </p:nvGrpSpPr>
          <p:grpSpPr bwMode="auto">
            <a:xfrm>
              <a:off x="1655" y="2115"/>
              <a:ext cx="3584" cy="2222"/>
              <a:chOff x="1655" y="2115"/>
              <a:chExt cx="3584" cy="2222"/>
            </a:xfrm>
          </p:grpSpPr>
          <p:sp>
            <p:nvSpPr>
              <p:cNvPr id="17414" name="Rectangle 6"/>
              <p:cNvSpPr>
                <a:spLocks noChangeArrowheads="1"/>
              </p:cNvSpPr>
              <p:nvPr/>
            </p:nvSpPr>
            <p:spPr bwMode="auto">
              <a:xfrm>
                <a:off x="1655" y="2115"/>
                <a:ext cx="3584" cy="2222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17415" name="Line 7"/>
              <p:cNvSpPr>
                <a:spLocks noChangeShapeType="1"/>
              </p:cNvSpPr>
              <p:nvPr/>
            </p:nvSpPr>
            <p:spPr bwMode="auto">
              <a:xfrm>
                <a:off x="3447" y="2115"/>
                <a:ext cx="0" cy="2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7416" name="Text Box 8"/>
              <p:cNvSpPr txBox="1">
                <a:spLocks noChangeArrowheads="1"/>
              </p:cNvSpPr>
              <p:nvPr/>
            </p:nvSpPr>
            <p:spPr bwMode="auto">
              <a:xfrm>
                <a:off x="2029" y="2616"/>
                <a:ext cx="1046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Socialisering</a:t>
                </a:r>
              </a:p>
            </p:txBody>
          </p:sp>
          <p:sp>
            <p:nvSpPr>
              <p:cNvPr id="17417" name="Text Box 9"/>
              <p:cNvSpPr txBox="1">
                <a:spLocks noChangeArrowheads="1"/>
              </p:cNvSpPr>
              <p:nvPr/>
            </p:nvSpPr>
            <p:spPr bwMode="auto">
              <a:xfrm>
                <a:off x="2028" y="3613"/>
                <a:ext cx="1045" cy="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Internalisering</a:t>
                </a:r>
              </a:p>
            </p:txBody>
          </p:sp>
          <p:sp>
            <p:nvSpPr>
              <p:cNvPr id="17418" name="Text Box 10"/>
              <p:cNvSpPr txBox="1">
                <a:spLocks noChangeArrowheads="1"/>
              </p:cNvSpPr>
              <p:nvPr/>
            </p:nvSpPr>
            <p:spPr bwMode="auto">
              <a:xfrm>
                <a:off x="3812" y="2616"/>
                <a:ext cx="1042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Artikulering</a:t>
                </a:r>
              </a:p>
            </p:txBody>
          </p:sp>
          <p:sp>
            <p:nvSpPr>
              <p:cNvPr id="17419" name="Text Box 11"/>
              <p:cNvSpPr txBox="1">
                <a:spLocks noChangeArrowheads="1"/>
              </p:cNvSpPr>
              <p:nvPr/>
            </p:nvSpPr>
            <p:spPr bwMode="auto">
              <a:xfrm>
                <a:off x="3812" y="3613"/>
                <a:ext cx="1042" cy="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Kombinering</a:t>
                </a:r>
              </a:p>
            </p:txBody>
          </p:sp>
        </p:grp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>
              <a:off x="1655" y="3226"/>
              <a:ext cx="3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5831855" y="4789488"/>
            <a:ext cx="2341563" cy="14478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Internalisering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Från explicit kunskap till tyst kunskap.</a:t>
            </a:r>
          </a:p>
          <a:p>
            <a:r>
              <a:rPr lang="sv-SE"/>
              <a:t>Sker ofta genom ”</a:t>
            </a:r>
            <a:r>
              <a:rPr lang="en-US"/>
              <a:t>learning by doing”.</a:t>
            </a:r>
          </a:p>
          <a:p>
            <a:r>
              <a:rPr lang="sv-SE"/>
              <a:t>Den explicita kunskapen blir en naturlig del av den individuella kunskapen och nya mentala modeller formas . </a:t>
            </a: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3526805" y="3346450"/>
            <a:ext cx="4679950" cy="2881313"/>
            <a:chOff x="1655" y="2115"/>
            <a:chExt cx="3584" cy="2222"/>
          </a:xfrm>
        </p:grpSpPr>
        <p:grpSp>
          <p:nvGrpSpPr>
            <p:cNvPr id="18437" name="Group 5"/>
            <p:cNvGrpSpPr>
              <a:grpSpLocks/>
            </p:cNvGrpSpPr>
            <p:nvPr/>
          </p:nvGrpSpPr>
          <p:grpSpPr bwMode="auto">
            <a:xfrm>
              <a:off x="1655" y="2115"/>
              <a:ext cx="3584" cy="2222"/>
              <a:chOff x="1655" y="2115"/>
              <a:chExt cx="3584" cy="2222"/>
            </a:xfrm>
          </p:grpSpPr>
          <p:sp>
            <p:nvSpPr>
              <p:cNvPr id="18438" name="Rectangle 6"/>
              <p:cNvSpPr>
                <a:spLocks noChangeArrowheads="1"/>
              </p:cNvSpPr>
              <p:nvPr/>
            </p:nvSpPr>
            <p:spPr bwMode="auto">
              <a:xfrm>
                <a:off x="1655" y="2115"/>
                <a:ext cx="3584" cy="2222"/>
              </a:xfrm>
              <a:prstGeom prst="rect">
                <a:avLst/>
              </a:prstGeom>
              <a:ln>
                <a:headEnd/>
                <a:tailEnd/>
              </a:ln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18439" name="Line 7"/>
              <p:cNvSpPr>
                <a:spLocks noChangeShapeType="1"/>
              </p:cNvSpPr>
              <p:nvPr/>
            </p:nvSpPr>
            <p:spPr bwMode="auto">
              <a:xfrm>
                <a:off x="3447" y="2115"/>
                <a:ext cx="0" cy="2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18440" name="Text Box 8"/>
              <p:cNvSpPr txBox="1">
                <a:spLocks noChangeArrowheads="1"/>
              </p:cNvSpPr>
              <p:nvPr/>
            </p:nvSpPr>
            <p:spPr bwMode="auto">
              <a:xfrm>
                <a:off x="2029" y="2616"/>
                <a:ext cx="1046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Socialisering</a:t>
                </a:r>
              </a:p>
            </p:txBody>
          </p:sp>
          <p:sp>
            <p:nvSpPr>
              <p:cNvPr id="18441" name="Text Box 9"/>
              <p:cNvSpPr txBox="1">
                <a:spLocks noChangeArrowheads="1"/>
              </p:cNvSpPr>
              <p:nvPr/>
            </p:nvSpPr>
            <p:spPr bwMode="auto">
              <a:xfrm>
                <a:off x="2028" y="3613"/>
                <a:ext cx="1045" cy="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Internalisering</a:t>
                </a:r>
              </a:p>
            </p:txBody>
          </p:sp>
          <p:sp>
            <p:nvSpPr>
              <p:cNvPr id="18442" name="Text Box 10"/>
              <p:cNvSpPr txBox="1">
                <a:spLocks noChangeArrowheads="1"/>
              </p:cNvSpPr>
              <p:nvPr/>
            </p:nvSpPr>
            <p:spPr bwMode="auto">
              <a:xfrm>
                <a:off x="3812" y="2616"/>
                <a:ext cx="1042" cy="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Artikulering</a:t>
                </a:r>
              </a:p>
            </p:txBody>
          </p:sp>
          <p:sp>
            <p:nvSpPr>
              <p:cNvPr id="18443" name="Text Box 11"/>
              <p:cNvSpPr txBox="1">
                <a:spLocks noChangeArrowheads="1"/>
              </p:cNvSpPr>
              <p:nvPr/>
            </p:nvSpPr>
            <p:spPr bwMode="auto">
              <a:xfrm>
                <a:off x="3812" y="3613"/>
                <a:ext cx="1042" cy="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v-SE" sz="1400"/>
                  <a:t>Kombinering</a:t>
                </a:r>
              </a:p>
            </p:txBody>
          </p:sp>
        </p:grp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>
              <a:off x="1655" y="3226"/>
              <a:ext cx="3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3526581" y="4789488"/>
            <a:ext cx="2341563" cy="14478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sv-SE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Data, information och kunskap</a:t>
            </a:r>
          </a:p>
          <a:p>
            <a:r>
              <a:rPr lang="sv-SE"/>
              <a:t>The Knowledge Archetype</a:t>
            </a:r>
          </a:p>
          <a:p>
            <a:r>
              <a:rPr lang="sv-SE"/>
              <a:t>Tyst kunskap</a:t>
            </a:r>
          </a:p>
          <a:p>
            <a:r>
              <a:rPr lang="sv-SE"/>
              <a:t>Explicit kunskap</a:t>
            </a:r>
          </a:p>
          <a:p>
            <a:r>
              <a:rPr lang="sv-SE"/>
              <a:t>Kunskapsorganisationen</a:t>
            </a:r>
          </a:p>
          <a:p>
            <a:r>
              <a:rPr lang="sv-SE"/>
              <a:t>Nonaka och Takeuchis fyra tillstånd för kunskapsomvandling</a:t>
            </a:r>
          </a:p>
          <a:p>
            <a:r>
              <a:rPr lang="sv-SE"/>
              <a:t>Kunskapsspiralen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Data, information och kunskap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Data är uppgifter; fakta; material för maskinell eller manuell informationsbehandling.</a:t>
            </a:r>
          </a:p>
          <a:p>
            <a:r>
              <a:rPr lang="sv-SE"/>
              <a:t>Information är data som har fått någon form.</a:t>
            </a:r>
          </a:p>
          <a:p>
            <a:r>
              <a:rPr lang="sv-SE"/>
              <a:t>Kunskap betyder </a:t>
            </a:r>
            <a:r>
              <a:rPr lang="sv-SE" i="1"/>
              <a:t>kunna</a:t>
            </a:r>
            <a:r>
              <a:rPr lang="sv-SE"/>
              <a:t>, med andemeningen </a:t>
            </a:r>
            <a:r>
              <a:rPr lang="sv-SE" i="1"/>
              <a:t>att ha förmåga,</a:t>
            </a:r>
            <a:r>
              <a:rPr lang="sv-SE"/>
              <a:t> samt har innebörden </a:t>
            </a:r>
            <a:r>
              <a:rPr lang="sv-SE" i="1"/>
              <a:t>känna till</a:t>
            </a:r>
            <a:r>
              <a:rPr lang="sv-SE"/>
              <a:t>, </a:t>
            </a:r>
            <a:r>
              <a:rPr lang="sv-SE" i="1"/>
              <a:t>att veta.</a:t>
            </a:r>
            <a:r>
              <a:rPr lang="sv-SE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Knowledge Archetype</a:t>
            </a:r>
            <a:endParaRPr lang="sv-SE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435600" y="4797425"/>
            <a:ext cx="1263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tx2"/>
                </a:solidFill>
                <a:latin typeface="Arial" charset="0"/>
              </a:rPr>
              <a:t>Allee 1997</a:t>
            </a:r>
            <a:endParaRPr lang="sv-SE">
              <a:solidFill>
                <a:schemeClr val="tx2"/>
              </a:solidFill>
              <a:latin typeface="Arial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58294054"/>
              </p:ext>
            </p:extLst>
          </p:nvPr>
        </p:nvGraphicFramePr>
        <p:xfrm>
          <a:off x="2124075" y="1412875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Tyst kunskap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Introducerat av Michael </a:t>
            </a:r>
            <a:r>
              <a:rPr lang="sv-SE" dirty="0" err="1"/>
              <a:t>Polanyi</a:t>
            </a:r>
            <a:r>
              <a:rPr lang="sv-SE" dirty="0"/>
              <a:t>  på 1950-talet.</a:t>
            </a:r>
          </a:p>
          <a:p>
            <a:r>
              <a:rPr lang="sv-SE" dirty="0"/>
              <a:t>En individs personliga, sammanhangsberoende kunskap.</a:t>
            </a:r>
          </a:p>
          <a:p>
            <a:r>
              <a:rPr lang="sv-SE" dirty="0"/>
              <a:t>Tar sig ofta uttryck i en form av handlingsregler.</a:t>
            </a:r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Explicit kunskap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Kodifierbar kunskap </a:t>
            </a:r>
          </a:p>
          <a:p>
            <a:r>
              <a:rPr lang="sv-SE"/>
              <a:t>Går att spara i form av dokument och bilder.</a:t>
            </a:r>
          </a:p>
          <a:p>
            <a:r>
              <a:rPr lang="sv-SE"/>
              <a:t>Möjlig att överföra på ett formaliserat sätt.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Kunskapsorganisationen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Kunskapsorganisationens bakgrund </a:t>
            </a:r>
          </a:p>
          <a:p>
            <a:r>
              <a:rPr lang="sv-SE"/>
              <a:t>Vad är en kunskapsorganisation?</a:t>
            </a:r>
          </a:p>
          <a:p>
            <a:r>
              <a:rPr lang="sv-SE"/>
              <a:t>Vad måste kunskapsorganisationen bemästra?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Kunskapsorganisationens bakgrund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Populärt begrepp under 1980-talets senare del.</a:t>
            </a:r>
          </a:p>
          <a:p>
            <a:r>
              <a:rPr lang="sv-SE"/>
              <a:t>Från början företag med specialiserade kunskaper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Vad är en kunskapsorganisation?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Kunskap ses som den främsta resursen.</a:t>
            </a:r>
          </a:p>
          <a:p>
            <a:r>
              <a:rPr lang="sv-SE"/>
              <a:t>Medarbetarna blir mer centrala eftersom det är de som innehar kunskapen.</a:t>
            </a:r>
          </a:p>
          <a:p>
            <a:r>
              <a:rPr lang="sv-SE"/>
              <a:t>Organisationens individer genererar och överför kunskap.</a:t>
            </a:r>
          </a:p>
          <a:p>
            <a:r>
              <a:rPr lang="sv-SE"/>
              <a:t>Färre management­nivåer än en konventionell organisation. </a:t>
            </a:r>
          </a:p>
          <a:p>
            <a:r>
              <a:rPr lang="sv-SE"/>
              <a:t>Decentraliserad för att främja lärande.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ränsande">
  <a:themeElements>
    <a:clrScheme name="Angränsand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ränsand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44</TotalTime>
  <Words>405</Words>
  <Application>Microsoft Office PowerPoint</Application>
  <PresentationFormat>Bildspel på skärmen (4:3)</PresentationFormat>
  <Paragraphs>96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16</vt:i4>
      </vt:variant>
    </vt:vector>
  </HeadingPairs>
  <TitlesOfParts>
    <vt:vector size="17" baseType="lpstr">
      <vt:lpstr>Angränsande</vt:lpstr>
      <vt:lpstr>Knowledge Management</vt:lpstr>
      <vt:lpstr>Innehåll</vt:lpstr>
      <vt:lpstr>Data, information och kunskap </vt:lpstr>
      <vt:lpstr>The Knowledge Archetype</vt:lpstr>
      <vt:lpstr>Tyst kunskap</vt:lpstr>
      <vt:lpstr>Explicit kunskap</vt:lpstr>
      <vt:lpstr>Kunskapsorganisationen</vt:lpstr>
      <vt:lpstr>Kunskapsorganisationens bakgrund </vt:lpstr>
      <vt:lpstr>Vad är en kunskapsorganisation?</vt:lpstr>
      <vt:lpstr>Vad måste kunskapsorganisationen bemästra? (enligt Senge)</vt:lpstr>
      <vt:lpstr>Nonaka och Takeuchis fyra tillstånd för kunskapsomvandling:</vt:lpstr>
      <vt:lpstr>Nonaka och Takeuchis fyra tillstånd för kunskapsomvandling: (forts)</vt:lpstr>
      <vt:lpstr>Socialisering</vt:lpstr>
      <vt:lpstr>Artikulering</vt:lpstr>
      <vt:lpstr>Kombinering</vt:lpstr>
      <vt:lpstr>Internalisering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Knowledge Management</dc:title>
  <dc:creator>Marianne</dc:creator>
  <cp:lastModifiedBy>Eva Ansell</cp:lastModifiedBy>
  <cp:revision>4</cp:revision>
  <dcterms:created xsi:type="dcterms:W3CDTF">2011-08-23T13:20:04Z</dcterms:created>
  <dcterms:modified xsi:type="dcterms:W3CDTF">2011-09-14T08:27:52Z</dcterms:modified>
</cp:coreProperties>
</file>